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7"/>
  </p:notesMasterIdLst>
  <p:handoutMasterIdLst>
    <p:handoutMasterId r:id="rId28"/>
  </p:handoutMasterIdLst>
  <p:sldIdLst>
    <p:sldId id="262" r:id="rId3"/>
    <p:sldId id="362" r:id="rId4"/>
    <p:sldId id="412" r:id="rId5"/>
    <p:sldId id="363" r:id="rId6"/>
    <p:sldId id="402" r:id="rId7"/>
    <p:sldId id="365" r:id="rId8"/>
    <p:sldId id="399" r:id="rId9"/>
    <p:sldId id="403" r:id="rId10"/>
    <p:sldId id="413" r:id="rId11"/>
    <p:sldId id="389" r:id="rId12"/>
    <p:sldId id="372" r:id="rId13"/>
    <p:sldId id="373" r:id="rId14"/>
    <p:sldId id="374" r:id="rId15"/>
    <p:sldId id="375" r:id="rId16"/>
    <p:sldId id="392" r:id="rId17"/>
    <p:sldId id="385" r:id="rId18"/>
    <p:sldId id="414" r:id="rId19"/>
    <p:sldId id="405" r:id="rId20"/>
    <p:sldId id="386" r:id="rId21"/>
    <p:sldId id="396" r:id="rId22"/>
    <p:sldId id="409" r:id="rId23"/>
    <p:sldId id="410" r:id="rId24"/>
    <p:sldId id="415" r:id="rId25"/>
    <p:sldId id="333" r:id="rId26"/>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624CFF-F5A9-42FD-B004-44FCAA8AB8ED}">
          <p14:sldIdLst>
            <p14:sldId id="262"/>
            <p14:sldId id="362"/>
            <p14:sldId id="412"/>
            <p14:sldId id="363"/>
            <p14:sldId id="402"/>
            <p14:sldId id="365"/>
            <p14:sldId id="399"/>
            <p14:sldId id="403"/>
            <p14:sldId id="413"/>
            <p14:sldId id="389"/>
            <p14:sldId id="372"/>
            <p14:sldId id="373"/>
            <p14:sldId id="374"/>
            <p14:sldId id="375"/>
            <p14:sldId id="392"/>
            <p14:sldId id="385"/>
            <p14:sldId id="414"/>
            <p14:sldId id="405"/>
            <p14:sldId id="386"/>
            <p14:sldId id="396"/>
            <p14:sldId id="409"/>
            <p14:sldId id="410"/>
            <p14:sldId id="415"/>
            <p14:sldId id="33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157AD"/>
    <a:srgbClr val="0099FF"/>
    <a:srgbClr val="009999"/>
    <a:srgbClr val="0B5ED7"/>
    <a:srgbClr val="13568E"/>
    <a:srgbClr val="0079C1"/>
    <a:srgbClr val="93BFE1"/>
    <a:srgbClr val="5299D0"/>
    <a:srgbClr val="5B9BD5"/>
    <a:srgbClr val="ADAF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66" autoAdjust="0"/>
    <p:restoredTop sz="82557" autoAdjust="0"/>
  </p:normalViewPr>
  <p:slideViewPr>
    <p:cSldViewPr snapToGrid="0" snapToObjects="1">
      <p:cViewPr varScale="1">
        <p:scale>
          <a:sx n="63" d="100"/>
          <a:sy n="63" d="100"/>
        </p:scale>
        <p:origin x="77" y="58"/>
      </p:cViewPr>
      <p:guideLst>
        <p:guide orient="horz" pos="2160"/>
        <p:guide pos="2880"/>
      </p:guideLst>
    </p:cSldViewPr>
  </p:slideViewPr>
  <p:notesTextViewPr>
    <p:cViewPr>
      <p:scale>
        <a:sx n="3" d="2"/>
        <a:sy n="3" d="2"/>
      </p:scale>
      <p:origin x="0" y="0"/>
    </p:cViewPr>
  </p:notesTextViewPr>
  <p:sorterViewPr>
    <p:cViewPr varScale="1">
      <p:scale>
        <a:sx n="1" d="1"/>
        <a:sy n="1" d="1"/>
      </p:scale>
      <p:origin x="0" y="-28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0" dirty="0" smtClean="0">
                <a:solidFill>
                  <a:srgbClr val="5B9BD5"/>
                </a:solidFill>
                <a:latin typeface="Arial" panose="020B0604020202020204" pitchFamily="34" charset="0"/>
                <a:cs typeface="Arial" panose="020B0604020202020204" pitchFamily="34" charset="0"/>
              </a:rPr>
              <a:t>Impotency</a:t>
            </a:r>
            <a:endParaRPr lang="en-US" sz="1600" b="0" dirty="0">
              <a:solidFill>
                <a:srgbClr val="5B9BD5"/>
              </a:solidFill>
              <a:latin typeface="Arial" panose="020B0604020202020204" pitchFamily="34" charset="0"/>
              <a:cs typeface="Arial" panose="020B0604020202020204" pitchFamily="34" charset="0"/>
            </a:endParaRPr>
          </a:p>
        </c:rich>
      </c:tx>
      <c:layout>
        <c:manualLayout>
          <c:xMode val="edge"/>
          <c:yMode val="edge"/>
          <c:x val="0.267650694444445"/>
          <c:y val="0.11507397077351"/>
        </c:manualLayout>
      </c:layout>
      <c:overlay val="0"/>
      <c:spPr>
        <a:noFill/>
        <a:ln>
          <a:noFill/>
        </a:ln>
        <a:effectLst/>
      </c:spPr>
    </c:title>
    <c:autoTitleDeleted val="0"/>
    <c:plotArea>
      <c:layout>
        <c:manualLayout>
          <c:layoutTarget val="inner"/>
          <c:xMode val="edge"/>
          <c:yMode val="edge"/>
          <c:x val="0.18035416666666701"/>
          <c:y val="0.34297439480835101"/>
          <c:w val="0.64532012825726803"/>
          <c:h val="0.50239674301139603"/>
        </c:manualLayout>
      </c:layout>
      <c:doughnutChart>
        <c:varyColors val="1"/>
        <c:ser>
          <c:idx val="0"/>
          <c:order val="0"/>
          <c:tx>
            <c:strRef>
              <c:f>Sheet1!$B$1</c:f>
              <c:strCache>
                <c:ptCount val="1"/>
                <c:pt idx="0">
                  <c:v>Impotency</c:v>
                </c:pt>
              </c:strCache>
            </c:strRef>
          </c:tx>
          <c:dPt>
            <c:idx val="0"/>
            <c:bubble3D val="0"/>
            <c:spPr>
              <a:solidFill>
                <a:srgbClr val="5B9BD5"/>
              </a:solidFill>
              <a:ln w="19050">
                <a:solidFill>
                  <a:schemeClr val="lt1"/>
                </a:solidFill>
              </a:ln>
              <a:effectLst/>
            </c:spPr>
          </c:dPt>
          <c:dPt>
            <c:idx val="1"/>
            <c:bubble3D val="0"/>
            <c:spPr>
              <a:solidFill>
                <a:schemeClr val="bg1">
                  <a:lumMod val="75000"/>
                </a:schemeClr>
              </a:solidFill>
              <a:ln w="19050">
                <a:solidFill>
                  <a:schemeClr val="lt1"/>
                </a:solidFill>
              </a:ln>
              <a:effectLst/>
            </c:spPr>
          </c:dPt>
          <c:dPt>
            <c:idx val="2"/>
            <c:bubble3D val="0"/>
            <c:spPr>
              <a:solidFill>
                <a:schemeClr val="accent5"/>
              </a:solidFill>
              <a:ln w="19050">
                <a:solidFill>
                  <a:schemeClr val="lt1"/>
                </a:solidFill>
              </a:ln>
              <a:effectLst/>
            </c:spPr>
          </c:dPt>
          <c:dPt>
            <c:idx val="3"/>
            <c:bubble3D val="0"/>
            <c:spPr>
              <a:solidFill>
                <a:schemeClr val="accent1">
                  <a:lumMod val="60000"/>
                </a:schemeClr>
              </a:solidFill>
              <a:ln w="19050">
                <a:solidFill>
                  <a:schemeClr val="lt1"/>
                </a:solidFill>
              </a:ln>
              <a:effectLst/>
            </c:spPr>
          </c:dPt>
          <c:cat>
            <c:strRef>
              <c:f>Sheet1!$A$2:$A$5</c:f>
              <c:strCache>
                <c:ptCount val="2"/>
                <c:pt idx="0">
                  <c:v>Surgery</c:v>
                </c:pt>
                <c:pt idx="1">
                  <c:v>Other</c:v>
                </c:pt>
              </c:strCache>
            </c:strRef>
          </c:cat>
          <c:val>
            <c:numRef>
              <c:f>Sheet1!$B$2:$B$5</c:f>
              <c:numCache>
                <c:formatCode>General</c:formatCode>
                <c:ptCount val="4"/>
                <c:pt idx="0">
                  <c:v>80</c:v>
                </c:pt>
                <c:pt idx="1">
                  <c:v>20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0" dirty="0" smtClean="0">
                <a:solidFill>
                  <a:srgbClr val="5B9BD5"/>
                </a:solidFill>
                <a:latin typeface="Arial" panose="020B0604020202020204" pitchFamily="34" charset="0"/>
                <a:cs typeface="Arial" panose="020B0604020202020204" pitchFamily="34" charset="0"/>
              </a:rPr>
              <a:t>Severe Incontinence</a:t>
            </a:r>
            <a:endParaRPr lang="en-US" sz="1600" b="0" dirty="0">
              <a:solidFill>
                <a:srgbClr val="5B9BD5"/>
              </a:solidFill>
              <a:latin typeface="Arial" panose="020B0604020202020204" pitchFamily="34" charset="0"/>
              <a:cs typeface="Arial" panose="020B0604020202020204" pitchFamily="34" charset="0"/>
            </a:endParaRPr>
          </a:p>
        </c:rich>
      </c:tx>
      <c:layout>
        <c:manualLayout>
          <c:xMode val="edge"/>
          <c:yMode val="edge"/>
          <c:x val="0.17611720867208699"/>
          <c:y val="5.3159410737237602E-2"/>
        </c:manualLayout>
      </c:layout>
      <c:overlay val="0"/>
      <c:spPr>
        <a:noFill/>
        <a:ln>
          <a:noFill/>
        </a:ln>
        <a:effectLst/>
      </c:spPr>
    </c:title>
    <c:autoTitleDeleted val="0"/>
    <c:plotArea>
      <c:layout>
        <c:manualLayout>
          <c:layoutTarget val="inner"/>
          <c:xMode val="edge"/>
          <c:yMode val="edge"/>
          <c:x val="0.15963732519381699"/>
          <c:y val="0.22289945501150099"/>
          <c:w val="0.60478221046079494"/>
          <c:h val="0.549811931858187"/>
        </c:manualLayout>
      </c:layout>
      <c:doughnutChart>
        <c:varyColors val="1"/>
        <c:ser>
          <c:idx val="0"/>
          <c:order val="0"/>
          <c:tx>
            <c:strRef>
              <c:f>Sheet1!$B$1</c:f>
              <c:strCache>
                <c:ptCount val="1"/>
                <c:pt idx="0">
                  <c:v>Severe Incontinence</c:v>
                </c:pt>
              </c:strCache>
            </c:strRef>
          </c:tx>
          <c:dPt>
            <c:idx val="0"/>
            <c:bubble3D val="0"/>
            <c:spPr>
              <a:solidFill>
                <a:srgbClr val="5B9BD5"/>
              </a:solidFill>
              <a:ln w="19050">
                <a:solidFill>
                  <a:schemeClr val="lt1"/>
                </a:solidFill>
              </a:ln>
              <a:effectLst/>
            </c:spPr>
          </c:dPt>
          <c:dPt>
            <c:idx val="1"/>
            <c:bubble3D val="0"/>
            <c:spPr>
              <a:solidFill>
                <a:schemeClr val="bg1">
                  <a:lumMod val="75000"/>
                </a:schemeClr>
              </a:solidFill>
              <a:ln w="19050">
                <a:solidFill>
                  <a:schemeClr val="lt1"/>
                </a:solidFill>
              </a:ln>
              <a:effectLst/>
            </c:spPr>
          </c:dPt>
          <c:dPt>
            <c:idx val="2"/>
            <c:bubble3D val="0"/>
            <c:spPr>
              <a:solidFill>
                <a:schemeClr val="accent5"/>
              </a:solidFill>
              <a:ln w="19050">
                <a:solidFill>
                  <a:schemeClr val="lt1"/>
                </a:solidFill>
              </a:ln>
              <a:effectLst/>
            </c:spPr>
          </c:dPt>
          <c:dPt>
            <c:idx val="3"/>
            <c:bubble3D val="0"/>
            <c:spPr>
              <a:solidFill>
                <a:schemeClr val="accent1">
                  <a:lumMod val="60000"/>
                </a:schemeClr>
              </a:solidFill>
              <a:ln w="19050">
                <a:solidFill>
                  <a:schemeClr val="lt1"/>
                </a:solidFill>
              </a:ln>
              <a:effectLst/>
            </c:spPr>
          </c:dPt>
          <c:cat>
            <c:strRef>
              <c:f>Sheet1!$A$2:$A$5</c:f>
              <c:strCache>
                <c:ptCount val="2"/>
                <c:pt idx="0">
                  <c:v>Surgery</c:v>
                </c:pt>
                <c:pt idx="1">
                  <c:v>Other</c:v>
                </c:pt>
              </c:strCache>
            </c:strRef>
          </c:cat>
          <c:val>
            <c:numRef>
              <c:f>Sheet1!$B$2:$B$5</c:f>
              <c:numCache>
                <c:formatCode>0%</c:formatCode>
                <c:ptCount val="4"/>
                <c:pt idx="0">
                  <c:v>0.15</c:v>
                </c:pt>
                <c:pt idx="1">
                  <c:v>0.85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0" dirty="0" smtClean="0">
                <a:solidFill>
                  <a:srgbClr val="5B9BD5"/>
                </a:solidFill>
                <a:latin typeface="Arial" panose="020B0604020202020204" pitchFamily="34" charset="0"/>
                <a:cs typeface="Arial" panose="020B0604020202020204" pitchFamily="34" charset="0"/>
              </a:rPr>
              <a:t>Bowel Problems</a:t>
            </a:r>
            <a:endParaRPr lang="en-US" sz="1600" b="0" dirty="0">
              <a:solidFill>
                <a:srgbClr val="5B9BD5"/>
              </a:solidFill>
              <a:latin typeface="Arial" panose="020B0604020202020204" pitchFamily="34" charset="0"/>
              <a:cs typeface="Arial" panose="020B0604020202020204" pitchFamily="34" charset="0"/>
            </a:endParaRPr>
          </a:p>
        </c:rich>
      </c:tx>
      <c:layout>
        <c:manualLayout>
          <c:xMode val="edge"/>
          <c:yMode val="edge"/>
          <c:x val="0.265031893004115"/>
          <c:y val="0.15077673764253999"/>
        </c:manualLayout>
      </c:layout>
      <c:overlay val="0"/>
      <c:spPr>
        <a:noFill/>
        <a:ln>
          <a:noFill/>
        </a:ln>
        <a:effectLst/>
      </c:spPr>
    </c:title>
    <c:autoTitleDeleted val="0"/>
    <c:plotArea>
      <c:layout>
        <c:manualLayout>
          <c:layoutTarget val="inner"/>
          <c:xMode val="edge"/>
          <c:yMode val="edge"/>
          <c:x val="0.19144547325102901"/>
          <c:y val="0.33724945804893097"/>
          <c:w val="0.61602448442957602"/>
          <c:h val="0.57413195877754697"/>
        </c:manualLayout>
      </c:layout>
      <c:doughnutChart>
        <c:varyColors val="1"/>
        <c:ser>
          <c:idx val="0"/>
          <c:order val="0"/>
          <c:tx>
            <c:strRef>
              <c:f>Sheet1!$B$1</c:f>
              <c:strCache>
                <c:ptCount val="1"/>
                <c:pt idx="0">
                  <c:v>Bowel Problems</c:v>
                </c:pt>
              </c:strCache>
            </c:strRef>
          </c:tx>
          <c:dPt>
            <c:idx val="0"/>
            <c:bubble3D val="0"/>
            <c:spPr>
              <a:solidFill>
                <a:srgbClr val="5B9BD5"/>
              </a:solidFill>
              <a:ln w="19050">
                <a:solidFill>
                  <a:schemeClr val="lt1"/>
                </a:solidFill>
              </a:ln>
              <a:effectLst/>
            </c:spPr>
          </c:dPt>
          <c:dPt>
            <c:idx val="1"/>
            <c:bubble3D val="0"/>
            <c:spPr>
              <a:solidFill>
                <a:schemeClr val="bg1">
                  <a:lumMod val="75000"/>
                </a:schemeClr>
              </a:solidFill>
              <a:ln w="19050">
                <a:solidFill>
                  <a:schemeClr val="lt1"/>
                </a:solidFill>
              </a:ln>
              <a:effectLst/>
            </c:spPr>
          </c:dPt>
          <c:dPt>
            <c:idx val="2"/>
            <c:bubble3D val="0"/>
            <c:spPr>
              <a:solidFill>
                <a:schemeClr val="accent5"/>
              </a:solidFill>
              <a:ln w="19050">
                <a:solidFill>
                  <a:schemeClr val="lt1"/>
                </a:solidFill>
              </a:ln>
              <a:effectLst/>
            </c:spPr>
          </c:dPt>
          <c:dPt>
            <c:idx val="3"/>
            <c:bubble3D val="0"/>
            <c:spPr>
              <a:solidFill>
                <a:schemeClr val="accent1">
                  <a:lumMod val="60000"/>
                </a:schemeClr>
              </a:solidFill>
              <a:ln w="19050">
                <a:solidFill>
                  <a:schemeClr val="lt1"/>
                </a:solidFill>
              </a:ln>
              <a:effectLst/>
            </c:spPr>
          </c:dPt>
          <c:cat>
            <c:strRef>
              <c:f>Sheet1!$A$2:$A$5</c:f>
              <c:strCache>
                <c:ptCount val="2"/>
                <c:pt idx="0">
                  <c:v>Radiation</c:v>
                </c:pt>
                <c:pt idx="1">
                  <c:v>Other</c:v>
                </c:pt>
              </c:strCache>
            </c:strRef>
          </c:cat>
          <c:val>
            <c:numRef>
              <c:f>Sheet1!$B$2:$B$5</c:f>
              <c:numCache>
                <c:formatCode>0%</c:formatCode>
                <c:ptCount val="4"/>
                <c:pt idx="0">
                  <c:v>0.25</c:v>
                </c:pt>
                <c:pt idx="1">
                  <c:v>0.75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301" cy="468154"/>
          </a:xfrm>
          <a:prstGeom prst="rect">
            <a:avLst/>
          </a:prstGeom>
        </p:spPr>
        <p:txBody>
          <a:bodyPr vert="horz" lIns="92693" tIns="46346" rIns="92693" bIns="46346" rtlCol="0"/>
          <a:lstStyle>
            <a:lvl1pPr algn="l">
              <a:defRPr sz="1200"/>
            </a:lvl1pPr>
          </a:lstStyle>
          <a:p>
            <a:endParaRPr lang="en-US"/>
          </a:p>
        </p:txBody>
      </p:sp>
      <p:sp>
        <p:nvSpPr>
          <p:cNvPr id="3" name="Date Placeholder 2"/>
          <p:cNvSpPr>
            <a:spLocks noGrp="1"/>
          </p:cNvSpPr>
          <p:nvPr>
            <p:ph type="dt" sz="quarter" idx="1"/>
          </p:nvPr>
        </p:nvSpPr>
        <p:spPr>
          <a:xfrm>
            <a:off x="4009157" y="0"/>
            <a:ext cx="3066301" cy="468154"/>
          </a:xfrm>
          <a:prstGeom prst="rect">
            <a:avLst/>
          </a:prstGeom>
        </p:spPr>
        <p:txBody>
          <a:bodyPr vert="horz" lIns="92693" tIns="46346" rIns="92693" bIns="46346" rtlCol="0"/>
          <a:lstStyle>
            <a:lvl1pPr algn="r">
              <a:defRPr sz="1200"/>
            </a:lvl1pPr>
          </a:lstStyle>
          <a:p>
            <a:fld id="{683D5A48-98FD-EE45-8F53-92655CAD7906}" type="datetime1">
              <a:rPr lang="en-CA" smtClean="0"/>
              <a:t>01/06/2016</a:t>
            </a:fld>
            <a:endParaRPr lang="en-US"/>
          </a:p>
        </p:txBody>
      </p:sp>
      <p:sp>
        <p:nvSpPr>
          <p:cNvPr id="4" name="Footer Placeholder 3"/>
          <p:cNvSpPr>
            <a:spLocks noGrp="1"/>
          </p:cNvSpPr>
          <p:nvPr>
            <p:ph type="ftr" sz="quarter" idx="2"/>
          </p:nvPr>
        </p:nvSpPr>
        <p:spPr>
          <a:xfrm>
            <a:off x="0" y="8893318"/>
            <a:ext cx="3066301" cy="468154"/>
          </a:xfrm>
          <a:prstGeom prst="rect">
            <a:avLst/>
          </a:prstGeom>
        </p:spPr>
        <p:txBody>
          <a:bodyPr vert="horz" lIns="92693" tIns="46346" rIns="92693" bIns="46346" rtlCol="0" anchor="b"/>
          <a:lstStyle>
            <a:lvl1pPr algn="l">
              <a:defRPr sz="1200"/>
            </a:lvl1pPr>
          </a:lstStyle>
          <a:p>
            <a:endParaRPr lang="en-US"/>
          </a:p>
        </p:txBody>
      </p:sp>
      <p:sp>
        <p:nvSpPr>
          <p:cNvPr id="5" name="Slide Number Placeholder 4"/>
          <p:cNvSpPr>
            <a:spLocks noGrp="1"/>
          </p:cNvSpPr>
          <p:nvPr>
            <p:ph type="sldNum" sz="quarter" idx="3"/>
          </p:nvPr>
        </p:nvSpPr>
        <p:spPr>
          <a:xfrm>
            <a:off x="4009157" y="8893318"/>
            <a:ext cx="3066301" cy="468154"/>
          </a:xfrm>
          <a:prstGeom prst="rect">
            <a:avLst/>
          </a:prstGeom>
        </p:spPr>
        <p:txBody>
          <a:bodyPr vert="horz" lIns="92693" tIns="46346" rIns="92693" bIns="46346" rtlCol="0" anchor="b"/>
          <a:lstStyle>
            <a:lvl1pPr algn="r">
              <a:defRPr sz="1200"/>
            </a:lvl1pPr>
          </a:lstStyle>
          <a:p>
            <a:fld id="{B3878ADA-F121-B342-97AB-8082A761B738}" type="slidenum">
              <a:rPr lang="en-US" smtClean="0"/>
              <a:t>‹#›</a:t>
            </a:fld>
            <a:endParaRPr lang="en-US"/>
          </a:p>
        </p:txBody>
      </p:sp>
    </p:spTree>
    <p:extLst>
      <p:ext uri="{BB962C8B-B14F-4D97-AF65-F5344CB8AC3E}">
        <p14:creationId xmlns:p14="http://schemas.microsoft.com/office/powerpoint/2010/main" val="26321765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2693" tIns="46346" rIns="92693" bIns="46346" rtlCol="0"/>
          <a:lstStyle>
            <a:lvl1pPr algn="l">
              <a:defRPr sz="1200"/>
            </a:lvl1pPr>
          </a:lstStyle>
          <a:p>
            <a:endParaRPr lang="en-CA"/>
          </a:p>
        </p:txBody>
      </p:sp>
      <p:sp>
        <p:nvSpPr>
          <p:cNvPr id="3" name="Date Placeholder 2"/>
          <p:cNvSpPr>
            <a:spLocks noGrp="1"/>
          </p:cNvSpPr>
          <p:nvPr>
            <p:ph type="dt" idx="1"/>
          </p:nvPr>
        </p:nvSpPr>
        <p:spPr>
          <a:xfrm>
            <a:off x="4008706" y="0"/>
            <a:ext cx="3066733" cy="469780"/>
          </a:xfrm>
          <a:prstGeom prst="rect">
            <a:avLst/>
          </a:prstGeom>
        </p:spPr>
        <p:txBody>
          <a:bodyPr vert="horz" lIns="92693" tIns="46346" rIns="92693" bIns="46346" rtlCol="0"/>
          <a:lstStyle>
            <a:lvl1pPr algn="r">
              <a:defRPr sz="1200"/>
            </a:lvl1pPr>
          </a:lstStyle>
          <a:p>
            <a:fld id="{6579C186-4FC9-9A44-950E-6B0391009865}" type="datetime1">
              <a:rPr lang="en-CA" smtClean="0"/>
              <a:t>01/06/2016</a:t>
            </a:fld>
            <a:endParaRPr lang="en-CA"/>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2693" tIns="46346" rIns="92693" bIns="46346" rtlCol="0" anchor="ctr"/>
          <a:lstStyle/>
          <a:p>
            <a:endParaRPr lang="en-CA"/>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2693" tIns="46346" rIns="92693" bIns="463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93298"/>
            <a:ext cx="3066733" cy="469779"/>
          </a:xfrm>
          <a:prstGeom prst="rect">
            <a:avLst/>
          </a:prstGeom>
        </p:spPr>
        <p:txBody>
          <a:bodyPr vert="horz" lIns="92693" tIns="46346" rIns="92693" bIns="46346" rtlCol="0" anchor="b"/>
          <a:lstStyle>
            <a:lvl1pPr algn="l">
              <a:defRPr sz="1200"/>
            </a:lvl1pPr>
          </a:lstStyle>
          <a:p>
            <a:endParaRPr lang="en-CA"/>
          </a:p>
        </p:txBody>
      </p:sp>
      <p:sp>
        <p:nvSpPr>
          <p:cNvPr id="7" name="Slide Number Placeholder 6"/>
          <p:cNvSpPr>
            <a:spLocks noGrp="1"/>
          </p:cNvSpPr>
          <p:nvPr>
            <p:ph type="sldNum" sz="quarter" idx="5"/>
          </p:nvPr>
        </p:nvSpPr>
        <p:spPr>
          <a:xfrm>
            <a:off x="4008706" y="8893298"/>
            <a:ext cx="3066733" cy="469779"/>
          </a:xfrm>
          <a:prstGeom prst="rect">
            <a:avLst/>
          </a:prstGeom>
        </p:spPr>
        <p:txBody>
          <a:bodyPr vert="horz" lIns="92693" tIns="46346" rIns="92693" bIns="46346" rtlCol="0" anchor="b"/>
          <a:lstStyle>
            <a:lvl1pPr algn="r">
              <a:defRPr sz="1200"/>
            </a:lvl1pPr>
          </a:lstStyle>
          <a:p>
            <a:fld id="{8F4BC680-CFBC-49BA-AE49-00C4EBCB3A3F}" type="slidenum">
              <a:rPr lang="en-CA" smtClean="0"/>
              <a:t>‹#›</a:t>
            </a:fld>
            <a:endParaRPr lang="en-CA"/>
          </a:p>
        </p:txBody>
      </p:sp>
    </p:spTree>
    <p:extLst>
      <p:ext uri="{BB962C8B-B14F-4D97-AF65-F5344CB8AC3E}">
        <p14:creationId xmlns:p14="http://schemas.microsoft.com/office/powerpoint/2010/main" val="2901215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BC680-CFBC-49BA-AE49-00C4EBCB3A3F}" type="slidenum">
              <a:rPr lang="en-CA" smtClean="0"/>
              <a:t>1</a:t>
            </a:fld>
            <a:endParaRPr lang="en-CA"/>
          </a:p>
        </p:txBody>
      </p:sp>
    </p:spTree>
    <p:extLst>
      <p:ext uri="{BB962C8B-B14F-4D97-AF65-F5344CB8AC3E}">
        <p14:creationId xmlns:p14="http://schemas.microsoft.com/office/powerpoint/2010/main" val="754288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the most current version of timelines</a:t>
            </a:r>
            <a:endParaRPr lang="en-CA" dirty="0"/>
          </a:p>
        </p:txBody>
      </p:sp>
      <p:sp>
        <p:nvSpPr>
          <p:cNvPr id="4" name="Slide Number Placeholder 3"/>
          <p:cNvSpPr>
            <a:spLocks noGrp="1"/>
          </p:cNvSpPr>
          <p:nvPr>
            <p:ph type="sldNum" sz="quarter" idx="10"/>
          </p:nvPr>
        </p:nvSpPr>
        <p:spPr/>
        <p:txBody>
          <a:bodyPr/>
          <a:lstStyle/>
          <a:p>
            <a:fld id="{8F4BC680-CFBC-49BA-AE49-00C4EBCB3A3F}" type="slidenum">
              <a:rPr lang="en-CA" smtClean="0"/>
              <a:t>20</a:t>
            </a:fld>
            <a:endParaRPr lang="en-CA"/>
          </a:p>
        </p:txBody>
      </p:sp>
    </p:spTree>
    <p:extLst>
      <p:ext uri="{BB962C8B-B14F-4D97-AF65-F5344CB8AC3E}">
        <p14:creationId xmlns:p14="http://schemas.microsoft.com/office/powerpoint/2010/main" val="29781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F4BC680-CFBC-49BA-AE49-00C4EBCB3A3F}" type="slidenum">
              <a:rPr lang="en-CA" smtClean="0"/>
              <a:t>21</a:t>
            </a:fld>
            <a:endParaRPr lang="en-CA"/>
          </a:p>
        </p:txBody>
      </p:sp>
    </p:spTree>
    <p:extLst>
      <p:ext uri="{BB962C8B-B14F-4D97-AF65-F5344CB8AC3E}">
        <p14:creationId xmlns:p14="http://schemas.microsoft.com/office/powerpoint/2010/main" val="1795908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927">
              <a:defRPr/>
            </a:pPr>
            <a:endParaRPr lang="en-CA" dirty="0"/>
          </a:p>
        </p:txBody>
      </p:sp>
      <p:sp>
        <p:nvSpPr>
          <p:cNvPr id="4" name="Slide Number Placeholder 3"/>
          <p:cNvSpPr>
            <a:spLocks noGrp="1"/>
          </p:cNvSpPr>
          <p:nvPr>
            <p:ph type="sldNum" sz="quarter" idx="10"/>
          </p:nvPr>
        </p:nvSpPr>
        <p:spPr/>
        <p:txBody>
          <a:bodyPr/>
          <a:lstStyle/>
          <a:p>
            <a:fld id="{8F4BC680-CFBC-49BA-AE49-00C4EBCB3A3F}" type="slidenum">
              <a:rPr lang="en-CA" smtClean="0"/>
              <a:t>22</a:t>
            </a:fld>
            <a:endParaRPr lang="en-CA"/>
          </a:p>
        </p:txBody>
      </p:sp>
    </p:spTree>
    <p:extLst>
      <p:ext uri="{BB962C8B-B14F-4D97-AF65-F5344CB8AC3E}">
        <p14:creationId xmlns:p14="http://schemas.microsoft.com/office/powerpoint/2010/main" val="154075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F4BC680-CFBC-49BA-AE49-00C4EBCB3A3F}" type="slidenum">
              <a:rPr lang="en-CA" smtClean="0"/>
              <a:t>4</a:t>
            </a:fld>
            <a:endParaRPr lang="en-CA"/>
          </a:p>
        </p:txBody>
      </p:sp>
    </p:spTree>
    <p:extLst>
      <p:ext uri="{BB962C8B-B14F-4D97-AF65-F5344CB8AC3E}">
        <p14:creationId xmlns:p14="http://schemas.microsoft.com/office/powerpoint/2010/main" val="1172288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BC680-CFBC-49BA-AE49-00C4EBCB3A3F}" type="slidenum">
              <a:rPr lang="en-CA" smtClean="0"/>
              <a:t>6</a:t>
            </a:fld>
            <a:endParaRPr lang="en-CA"/>
          </a:p>
        </p:txBody>
      </p:sp>
    </p:spTree>
    <p:extLst>
      <p:ext uri="{BB962C8B-B14F-4D97-AF65-F5344CB8AC3E}">
        <p14:creationId xmlns:p14="http://schemas.microsoft.com/office/powerpoint/2010/main" val="1373815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10"/>
          </p:nvPr>
        </p:nvSpPr>
        <p:spPr/>
        <p:txBody>
          <a:bodyPr/>
          <a:lstStyle/>
          <a:p>
            <a:fld id="{8F4BC680-CFBC-49BA-AE49-00C4EBCB3A3F}" type="slidenum">
              <a:rPr lang="en-CA" smtClean="0"/>
              <a:t>7</a:t>
            </a:fld>
            <a:endParaRPr lang="en-CA"/>
          </a:p>
        </p:txBody>
      </p:sp>
    </p:spTree>
    <p:extLst>
      <p:ext uri="{BB962C8B-B14F-4D97-AF65-F5344CB8AC3E}">
        <p14:creationId xmlns:p14="http://schemas.microsoft.com/office/powerpoint/2010/main" val="358285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F4BC680-CFBC-49BA-AE49-00C4EBCB3A3F}" type="slidenum">
              <a:rPr lang="en-CA" smtClean="0"/>
              <a:t>8</a:t>
            </a:fld>
            <a:endParaRPr lang="en-CA"/>
          </a:p>
        </p:txBody>
      </p:sp>
    </p:spTree>
    <p:extLst>
      <p:ext uri="{BB962C8B-B14F-4D97-AF65-F5344CB8AC3E}">
        <p14:creationId xmlns:p14="http://schemas.microsoft.com/office/powerpoint/2010/main" val="380445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634871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F4BC680-CFBC-49BA-AE49-00C4EBCB3A3F}" type="slidenum">
              <a:rPr lang="en-CA" smtClean="0"/>
              <a:t>16</a:t>
            </a:fld>
            <a:endParaRPr lang="en-CA"/>
          </a:p>
        </p:txBody>
      </p:sp>
    </p:spTree>
    <p:extLst>
      <p:ext uri="{BB962C8B-B14F-4D97-AF65-F5344CB8AC3E}">
        <p14:creationId xmlns:p14="http://schemas.microsoft.com/office/powerpoint/2010/main" val="1908865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F4BC680-CFBC-49BA-AE49-00C4EBCB3A3F}" type="slidenum">
              <a:rPr lang="en-CA" smtClean="0"/>
              <a:t>18</a:t>
            </a:fld>
            <a:endParaRPr lang="en-CA"/>
          </a:p>
        </p:txBody>
      </p:sp>
    </p:spTree>
    <p:extLst>
      <p:ext uri="{BB962C8B-B14F-4D97-AF65-F5344CB8AC3E}">
        <p14:creationId xmlns:p14="http://schemas.microsoft.com/office/powerpoint/2010/main" val="291824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BC680-CFBC-49BA-AE49-00C4EBCB3A3F}" type="slidenum">
              <a:rPr lang="en-CA" smtClean="0"/>
              <a:t>19</a:t>
            </a:fld>
            <a:endParaRPr lang="en-CA"/>
          </a:p>
        </p:txBody>
      </p:sp>
    </p:spTree>
    <p:extLst>
      <p:ext uri="{BB962C8B-B14F-4D97-AF65-F5344CB8AC3E}">
        <p14:creationId xmlns:p14="http://schemas.microsoft.com/office/powerpoint/2010/main" val="3414708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CoverPhot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6"/>
          <p:cNvSpPr>
            <a:spLocks noGrp="1"/>
          </p:cNvSpPr>
          <p:nvPr>
            <p:ph type="body" sz="quarter" idx="10" hasCustomPrompt="1"/>
          </p:nvPr>
        </p:nvSpPr>
        <p:spPr>
          <a:xfrm>
            <a:off x="0" y="1328008"/>
            <a:ext cx="9144000" cy="750938"/>
          </a:xfrm>
        </p:spPr>
        <p:txBody>
          <a:bodyPr/>
          <a:lstStyle>
            <a:lvl1pPr marL="0" indent="0" algn="ctr">
              <a:buNone/>
              <a:defRPr baseline="0">
                <a:solidFill>
                  <a:srgbClr val="00498A"/>
                </a:solidFill>
                <a:latin typeface="Arial"/>
                <a:cs typeface="Arial"/>
              </a:defRPr>
            </a:lvl1pPr>
          </a:lstStyle>
          <a:p>
            <a:pPr lvl="0"/>
            <a:r>
              <a:rPr lang="en-US" dirty="0" smtClean="0"/>
              <a:t>UPPERCASE ARIAL 36pt or 44pt</a:t>
            </a:r>
          </a:p>
        </p:txBody>
      </p:sp>
      <p:sp>
        <p:nvSpPr>
          <p:cNvPr id="13" name="Text Placeholder 12"/>
          <p:cNvSpPr>
            <a:spLocks noGrp="1"/>
          </p:cNvSpPr>
          <p:nvPr>
            <p:ph type="body" sz="quarter" idx="11" hasCustomPrompt="1"/>
          </p:nvPr>
        </p:nvSpPr>
        <p:spPr>
          <a:xfrm>
            <a:off x="1450975" y="2338388"/>
            <a:ext cx="6229350" cy="1047750"/>
          </a:xfrm>
          <a:noFill/>
          <a:ln>
            <a:noFill/>
          </a:ln>
        </p:spPr>
        <p:txBody>
          <a:bodyPr>
            <a:normAutofit/>
          </a:bodyPr>
          <a:lstStyle>
            <a:lvl1pPr marL="0" indent="0" algn="ctr">
              <a:buNone/>
              <a:defRPr sz="2400">
                <a:solidFill>
                  <a:schemeClr val="bg1"/>
                </a:solidFill>
                <a:effectLst>
                  <a:outerShdw blurRad="50800" dist="38100" dir="2700000" algn="tl" rotWithShape="0">
                    <a:srgbClr val="00498A">
                      <a:alpha val="40000"/>
                    </a:srgbClr>
                  </a:outerShdw>
                </a:effectLst>
                <a:latin typeface="Arial"/>
                <a:cs typeface="Arial"/>
              </a:defRPr>
            </a:lvl1pPr>
          </a:lstStyle>
          <a:p>
            <a:pPr lvl="0"/>
            <a:r>
              <a:rPr lang="en-US" dirty="0" smtClean="0"/>
              <a:t>Arial 32pt</a:t>
            </a:r>
          </a:p>
        </p:txBody>
      </p:sp>
      <p:sp>
        <p:nvSpPr>
          <p:cNvPr id="2" name="TextBox 1"/>
          <p:cNvSpPr txBox="1"/>
          <p:nvPr userDrawn="1"/>
        </p:nvSpPr>
        <p:spPr>
          <a:xfrm>
            <a:off x="7816953" y="6448802"/>
            <a:ext cx="1216368" cy="338554"/>
          </a:xfrm>
          <a:prstGeom prst="rect">
            <a:avLst/>
          </a:prstGeom>
          <a:noFill/>
        </p:spPr>
        <p:txBody>
          <a:bodyPr wrap="square" rtlCol="0">
            <a:spAutoFit/>
          </a:bodyPr>
          <a:lstStyle/>
          <a:p>
            <a:r>
              <a:rPr lang="en-US" sz="1600" b="1" dirty="0" smtClean="0">
                <a:solidFill>
                  <a:schemeClr val="bg1"/>
                </a:solidFill>
                <a:latin typeface="Helvetica"/>
                <a:cs typeface="Helvetica"/>
              </a:rPr>
              <a:t>TSXV:PRN</a:t>
            </a:r>
            <a:endParaRPr lang="en-US" sz="1600" b="1" dirty="0">
              <a:solidFill>
                <a:schemeClr val="bg1"/>
              </a:solidFill>
              <a:latin typeface="Helvetica"/>
              <a:cs typeface="Helvetica"/>
            </a:endParaRPr>
          </a:p>
        </p:txBody>
      </p:sp>
    </p:spTree>
    <p:extLst>
      <p:ext uri="{BB962C8B-B14F-4D97-AF65-F5344CB8AC3E}">
        <p14:creationId xmlns:p14="http://schemas.microsoft.com/office/powerpoint/2010/main" val="391448742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8"/>
          <p:cNvSpPr txBox="1">
            <a:spLocks/>
          </p:cNvSpPr>
          <p:nvPr userDrawn="1"/>
        </p:nvSpPr>
        <p:spPr>
          <a:xfrm>
            <a:off x="6858683" y="6298896"/>
            <a:ext cx="2133600" cy="334517"/>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ED1342-4E12-9640-B727-029E30BC81F8}" type="slidenum">
              <a:rPr lang="en-US" sz="750" smtClean="0">
                <a:solidFill>
                  <a:srgbClr val="005A9B"/>
                </a:solidFill>
                <a:latin typeface="Arial"/>
                <a:cs typeface="Arial"/>
              </a:rPr>
              <a:pPr/>
              <a:t>‹#›</a:t>
            </a:fld>
            <a:endParaRPr lang="en-US" sz="750" dirty="0">
              <a:solidFill>
                <a:srgbClr val="005A9B"/>
              </a:solidFill>
              <a:latin typeface="Arial"/>
              <a:cs typeface="Arial"/>
            </a:endParaRPr>
          </a:p>
        </p:txBody>
      </p:sp>
      <p:cxnSp>
        <p:nvCxnSpPr>
          <p:cNvPr id="6" name="Straight Connector 5"/>
          <p:cNvCxnSpPr/>
          <p:nvPr userDrawn="1"/>
        </p:nvCxnSpPr>
        <p:spPr>
          <a:xfrm flipV="1">
            <a:off x="8683301" y="6361360"/>
            <a:ext cx="0" cy="272053"/>
          </a:xfrm>
          <a:prstGeom prst="line">
            <a:avLst/>
          </a:prstGeom>
          <a:ln>
            <a:solidFill>
              <a:srgbClr val="005A9B"/>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7393212" y="6363541"/>
            <a:ext cx="1151446" cy="269870"/>
          </a:xfrm>
          <a:prstGeom prst="rect">
            <a:avLst/>
          </a:prstGeom>
        </p:spPr>
      </p:pic>
    </p:spTree>
    <p:extLst>
      <p:ext uri="{BB962C8B-B14F-4D97-AF65-F5344CB8AC3E}">
        <p14:creationId xmlns:p14="http://schemas.microsoft.com/office/powerpoint/2010/main" val="50182636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CD398-EAFE-4147-AA37-C9880C49EA26}" type="slidenum">
              <a:rPr lang="en-US" smtClean="0"/>
              <a:t>‹#›</a:t>
            </a:fld>
            <a:endParaRPr lang="en-US"/>
          </a:p>
        </p:txBody>
      </p:sp>
    </p:spTree>
    <p:extLst>
      <p:ext uri="{BB962C8B-B14F-4D97-AF65-F5344CB8AC3E}">
        <p14:creationId xmlns:p14="http://schemas.microsoft.com/office/powerpoint/2010/main" val="414310335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CD398-EAFE-4147-AA37-C9880C49EA26}" type="slidenum">
              <a:rPr lang="en-US" smtClean="0"/>
              <a:t>‹#›</a:t>
            </a:fld>
            <a:endParaRPr lang="en-US"/>
          </a:p>
        </p:txBody>
      </p:sp>
    </p:spTree>
    <p:extLst>
      <p:ext uri="{BB962C8B-B14F-4D97-AF65-F5344CB8AC3E}">
        <p14:creationId xmlns:p14="http://schemas.microsoft.com/office/powerpoint/2010/main" val="252267913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tandard Text">
    <p:spTree>
      <p:nvGrpSpPr>
        <p:cNvPr id="1" name=""/>
        <p:cNvGrpSpPr/>
        <p:nvPr/>
      </p:nvGrpSpPr>
      <p:grpSpPr>
        <a:xfrm>
          <a:off x="0" y="0"/>
          <a:ext cx="0" cy="0"/>
          <a:chOff x="0" y="0"/>
          <a:chExt cx="0" cy="0"/>
        </a:xfrm>
      </p:grpSpPr>
      <p:sp>
        <p:nvSpPr>
          <p:cNvPr id="2" name="Titel 1"/>
          <p:cNvSpPr>
            <a:spLocks noGrp="1"/>
          </p:cNvSpPr>
          <p:nvPr>
            <p:ph type="title"/>
          </p:nvPr>
        </p:nvSpPr>
        <p:spPr>
          <a:xfrm>
            <a:off x="590906" y="304800"/>
            <a:ext cx="7122228" cy="1143000"/>
          </a:xfrm>
          <a:effectLst/>
        </p:spPr>
        <p:txBody>
          <a:bodyPr/>
          <a:lstStyle>
            <a:lvl1pPr>
              <a:defRPr sz="3556" baseline="0">
                <a:solidFill>
                  <a:srgbClr val="003366"/>
                </a:solidFill>
                <a:effectLst/>
                <a:latin typeface="Calibri" panose="020F0502020204030204" pitchFamily="34" charset="0"/>
              </a:defRPr>
            </a:lvl1pPr>
          </a:lstStyle>
          <a:p>
            <a:r>
              <a:rPr lang="de-DE" dirty="0" smtClean="0"/>
              <a:t>Mastertitelformat bearbeiten</a:t>
            </a:r>
            <a:endParaRPr lang="de-DE" dirty="0"/>
          </a:p>
        </p:txBody>
      </p:sp>
      <p:sp>
        <p:nvSpPr>
          <p:cNvPr id="6" name="Textplatzhalter 5"/>
          <p:cNvSpPr>
            <a:spLocks noGrp="1"/>
          </p:cNvSpPr>
          <p:nvPr>
            <p:ph type="body" sz="quarter" idx="10" hasCustomPrompt="1"/>
          </p:nvPr>
        </p:nvSpPr>
        <p:spPr>
          <a:xfrm>
            <a:off x="795869" y="6300788"/>
            <a:ext cx="8167511" cy="557212"/>
          </a:xfrm>
        </p:spPr>
        <p:txBody>
          <a:bodyPr/>
          <a:lstStyle>
            <a:lvl1pPr algn="ctr">
              <a:buNone/>
              <a:defRPr sz="889">
                <a:latin typeface="Calibri" panose="020F0502020204030204" pitchFamily="34" charset="0"/>
              </a:defRPr>
            </a:lvl1pPr>
          </a:lstStyle>
          <a:p>
            <a:r>
              <a:rPr lang="de-DE" dirty="0" smtClean="0">
                <a:solidFill>
                  <a:srgbClr val="002060"/>
                </a:solidFill>
              </a:rPr>
              <a:t>Footer</a:t>
            </a:r>
            <a:endParaRPr lang="de-DE" dirty="0">
              <a:solidFill>
                <a:srgbClr val="002060"/>
              </a:solidFill>
            </a:endParaRPr>
          </a:p>
        </p:txBody>
      </p:sp>
      <p:sp>
        <p:nvSpPr>
          <p:cNvPr id="7" name="Textplatzhalter 6"/>
          <p:cNvSpPr>
            <a:spLocks noGrp="1"/>
          </p:cNvSpPr>
          <p:nvPr>
            <p:ph type="body" sz="quarter" idx="11"/>
          </p:nvPr>
        </p:nvSpPr>
        <p:spPr>
          <a:xfrm>
            <a:off x="609602" y="1830388"/>
            <a:ext cx="8116711" cy="4418012"/>
          </a:xfrm>
        </p:spPr>
        <p:txBody>
          <a:bodyPr/>
          <a:lstStyle>
            <a:lvl1pPr>
              <a:defRPr>
                <a:latin typeface="Calibri" panose="020F0502020204030204" pitchFamily="34" charset="0"/>
              </a:defRPr>
            </a:lvl1pPr>
            <a:lvl2pPr>
              <a:defRPr>
                <a:latin typeface="Calibri" panose="020F0502020204030204" pitchFamily="34" charset="0"/>
              </a:defRPr>
            </a:lvl2pPr>
            <a:lvl3pPr>
              <a:defRPr sz="1422">
                <a:latin typeface="Calibri" panose="020F0502020204030204" pitchFamily="34" charset="0"/>
              </a:defRPr>
            </a:lvl3pPr>
            <a:lvl4pPr>
              <a:defRPr sz="1422">
                <a:latin typeface="Calibri" panose="020F0502020204030204" pitchFamily="34" charset="0"/>
              </a:defRPr>
            </a:lvl4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p:txBody>
      </p:sp>
    </p:spTree>
    <p:extLst>
      <p:ext uri="{BB962C8B-B14F-4D97-AF65-F5344CB8AC3E}">
        <p14:creationId xmlns:p14="http://schemas.microsoft.com/office/powerpoint/2010/main" val="21800763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Common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77" y="387204"/>
            <a:ext cx="7987241" cy="936052"/>
          </a:xfrm>
        </p:spPr>
        <p:txBody>
          <a:bodyPr/>
          <a:lstStyle/>
          <a:p>
            <a:r>
              <a:rPr lang="en-CA" dirty="0" smtClean="0"/>
              <a:t>Click to edit Master</a:t>
            </a:r>
            <a:endParaRPr lang="en-US" dirty="0"/>
          </a:p>
        </p:txBody>
      </p:sp>
      <p:sp>
        <p:nvSpPr>
          <p:cNvPr id="3" name="Subtitle 2"/>
          <p:cNvSpPr>
            <a:spLocks noGrp="1"/>
          </p:cNvSpPr>
          <p:nvPr>
            <p:ph type="subTitle" idx="1" hasCustomPrompt="1"/>
          </p:nvPr>
        </p:nvSpPr>
        <p:spPr>
          <a:xfrm>
            <a:off x="535324" y="1365238"/>
            <a:ext cx="8065483" cy="45996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rgbClr val="797979"/>
                </a:solidFill>
              </a:defRPr>
            </a:lvl1pPr>
            <a:lvl2pPr marL="457200" marR="0" indent="-228600" algn="l" defTabSz="457200" rtl="0" eaLnBrk="1" fontAlgn="auto" latinLnBrk="0" hangingPunct="1">
              <a:lnSpc>
                <a:spcPct val="100000"/>
              </a:lnSpc>
              <a:spcBef>
                <a:spcPct val="20000"/>
              </a:spcBef>
              <a:spcAft>
                <a:spcPts val="0"/>
              </a:spcAft>
              <a:buClr>
                <a:srgbClr val="51A7FF"/>
              </a:buClr>
              <a:buSzTx/>
              <a:buFont typeface="Wingdings" charset="2"/>
              <a:buChar char="§"/>
              <a:tabLst/>
              <a:defRPr>
                <a:solidFill>
                  <a:srgbClr val="797979"/>
                </a:solidFill>
              </a:defRPr>
            </a:lvl2pPr>
            <a:lvl3pPr marL="685800" marR="0" indent="-228600" algn="l" defTabSz="457200" rtl="0" eaLnBrk="1" fontAlgn="auto" latinLnBrk="0" hangingPunct="1">
              <a:lnSpc>
                <a:spcPct val="100000"/>
              </a:lnSpc>
              <a:spcBef>
                <a:spcPts val="0"/>
              </a:spcBef>
              <a:spcAft>
                <a:spcPts val="0"/>
              </a:spcAft>
              <a:buClr>
                <a:srgbClr val="797979"/>
              </a:buClr>
              <a:buSzTx/>
              <a:buFont typeface="Arial"/>
              <a:buChar char="•"/>
              <a:tabLst/>
              <a:defRPr>
                <a:solidFill>
                  <a:srgbClr val="797979"/>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CA" sz="1800" b="0" i="0" u="none" strike="noStrike" kern="1200" cap="none" spc="0" normalizeH="0" baseline="0" noProof="0" dirty="0" smtClean="0">
                <a:ln>
                  <a:noFill/>
                </a:ln>
                <a:solidFill>
                  <a:srgbClr val="797979"/>
                </a:solidFill>
                <a:effectLst/>
                <a:uLnTx/>
                <a:uFillTx/>
                <a:latin typeface="+mn-lt"/>
                <a:ea typeface="+mn-ea"/>
                <a:cs typeface="+mn-cs"/>
              </a:rPr>
              <a:t>Click to edit Master text styles</a:t>
            </a:r>
          </a:p>
          <a:p>
            <a:pPr marL="457200" marR="0" lvl="1" indent="-228600" algn="l" defTabSz="457200" rtl="0" eaLnBrk="1" fontAlgn="auto" latinLnBrk="0" hangingPunct="1">
              <a:lnSpc>
                <a:spcPct val="100000"/>
              </a:lnSpc>
              <a:spcBef>
                <a:spcPct val="20000"/>
              </a:spcBef>
              <a:spcAft>
                <a:spcPts val="0"/>
              </a:spcAft>
              <a:buClr>
                <a:srgbClr val="51A7FF"/>
              </a:buClr>
              <a:buSzTx/>
              <a:buFont typeface="Wingdings" charset="2"/>
              <a:buChar char="§"/>
              <a:tabLst/>
              <a:defRPr/>
            </a:pPr>
            <a:r>
              <a:rPr kumimoji="0" lang="en-CA" sz="1800" b="0" i="0" u="none" strike="noStrike" kern="1200" cap="none" spc="0" normalizeH="0" baseline="0" noProof="0" dirty="0" smtClean="0">
                <a:ln>
                  <a:noFill/>
                </a:ln>
                <a:solidFill>
                  <a:srgbClr val="797979"/>
                </a:solidFill>
                <a:effectLst/>
                <a:uLnTx/>
                <a:uFillTx/>
                <a:latin typeface="+mn-lt"/>
                <a:ea typeface="+mn-ea"/>
                <a:cs typeface="+mn-cs"/>
              </a:rPr>
              <a:t>Second level</a:t>
            </a:r>
          </a:p>
          <a:p>
            <a:pPr marL="685800" marR="0" lvl="2" indent="-228600" algn="l" defTabSz="457200" rtl="0" eaLnBrk="1" fontAlgn="auto" latinLnBrk="0" hangingPunct="1">
              <a:lnSpc>
                <a:spcPct val="100000"/>
              </a:lnSpc>
              <a:spcBef>
                <a:spcPts val="0"/>
              </a:spcBef>
              <a:spcAft>
                <a:spcPts val="0"/>
              </a:spcAft>
              <a:buClr>
                <a:srgbClr val="797979"/>
              </a:buClr>
              <a:buSzTx/>
              <a:buFont typeface="Arial"/>
              <a:buChar char="•"/>
              <a:tabLst/>
              <a:defRPr/>
            </a:pPr>
            <a:r>
              <a:rPr kumimoji="0" lang="en-CA" sz="1800" b="0" i="0" u="none" strike="noStrike" kern="1200" cap="none" spc="0" normalizeH="0" baseline="0" noProof="0" dirty="0" smtClean="0">
                <a:ln>
                  <a:noFill/>
                </a:ln>
                <a:solidFill>
                  <a:srgbClr val="797979"/>
                </a:solidFill>
                <a:effectLst/>
                <a:uLnTx/>
                <a:uFillTx/>
                <a:latin typeface="+mn-lt"/>
                <a:ea typeface="+mn-ea"/>
                <a:cs typeface="+mn-cs"/>
              </a:rPr>
              <a:t>Third level</a:t>
            </a:r>
          </a:p>
        </p:txBody>
      </p:sp>
      <p:sp>
        <p:nvSpPr>
          <p:cNvPr id="6" name="Slide Number Placeholder 5"/>
          <p:cNvSpPr>
            <a:spLocks noGrp="1"/>
          </p:cNvSpPr>
          <p:nvPr>
            <p:ph type="sldNum" sz="quarter" idx="12"/>
          </p:nvPr>
        </p:nvSpPr>
        <p:spPr/>
        <p:txBody>
          <a:bodyPr/>
          <a:lstStyle/>
          <a:p>
            <a:fld id="{344A9B8A-AD71-8C4D-B99D-D713E9DC37E0}" type="slidenum">
              <a:rPr lang="en-US" smtClean="0"/>
              <a:t>‹#›</a:t>
            </a:fld>
            <a:endParaRPr lang="en-US"/>
          </a:p>
        </p:txBody>
      </p:sp>
    </p:spTree>
    <p:extLst>
      <p:ext uri="{BB962C8B-B14F-4D97-AF65-F5344CB8AC3E}">
        <p14:creationId xmlns:p14="http://schemas.microsoft.com/office/powerpoint/2010/main" val="232503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683652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2866350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1830069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1299453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907180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5" name="Picture 24" descr="BlueBa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44"/>
            <a:ext cx="9144000" cy="1041400"/>
          </a:xfrm>
          <a:prstGeom prst="rect">
            <a:avLst/>
          </a:prstGeom>
        </p:spPr>
      </p:pic>
      <p:pic>
        <p:nvPicPr>
          <p:cNvPr id="13" name="Picture 12"/>
          <p:cNvPicPr>
            <a:picLocks noChangeAspect="1"/>
          </p:cNvPicPr>
          <p:nvPr userDrawn="1"/>
        </p:nvPicPr>
        <p:blipFill>
          <a:blip r:embed="rId3"/>
          <a:stretch>
            <a:fillRect/>
          </a:stretch>
        </p:blipFill>
        <p:spPr>
          <a:xfrm>
            <a:off x="7762748" y="6363190"/>
            <a:ext cx="1163658" cy="272732"/>
          </a:xfrm>
          <a:prstGeom prst="rect">
            <a:avLst/>
          </a:prstGeom>
        </p:spPr>
      </p:pic>
      <p:sp>
        <p:nvSpPr>
          <p:cNvPr id="3" name="Text Placeholder 2"/>
          <p:cNvSpPr>
            <a:spLocks noGrp="1"/>
          </p:cNvSpPr>
          <p:nvPr>
            <p:ph type="body" sz="quarter" idx="10" hasCustomPrompt="1"/>
          </p:nvPr>
        </p:nvSpPr>
        <p:spPr>
          <a:xfrm>
            <a:off x="453701" y="323107"/>
            <a:ext cx="8229600" cy="562373"/>
          </a:xfrm>
        </p:spPr>
        <p:txBody>
          <a:bodyPr/>
          <a:lstStyle>
            <a:lvl1pPr marL="0" indent="0">
              <a:buNone/>
              <a:defRPr>
                <a:solidFill>
                  <a:srgbClr val="FFFFFF"/>
                </a:solidFill>
                <a:latin typeface="Arial"/>
                <a:cs typeface="Arial"/>
              </a:defRPr>
            </a:lvl1pPr>
          </a:lstStyle>
          <a:p>
            <a:pPr lvl="0"/>
            <a:r>
              <a:rPr lang="en-US" dirty="0" smtClean="0"/>
              <a:t>Arial 32pt</a:t>
            </a:r>
          </a:p>
        </p:txBody>
      </p:sp>
      <p:sp>
        <p:nvSpPr>
          <p:cNvPr id="16" name="Text Placeholder 6"/>
          <p:cNvSpPr>
            <a:spLocks noGrp="1"/>
          </p:cNvSpPr>
          <p:nvPr>
            <p:ph type="body" sz="quarter" idx="11" hasCustomPrompt="1"/>
          </p:nvPr>
        </p:nvSpPr>
        <p:spPr>
          <a:xfrm>
            <a:off x="457200" y="1597231"/>
            <a:ext cx="8229600" cy="563739"/>
          </a:xfrm>
        </p:spPr>
        <p:txBody>
          <a:bodyPr>
            <a:normAutofit/>
          </a:bodyPr>
          <a:lstStyle>
            <a:lvl1pPr marL="0" indent="0">
              <a:buNone/>
              <a:defRPr sz="1800" baseline="0">
                <a:latin typeface="Arial"/>
                <a:cs typeface="Arial"/>
              </a:defRPr>
            </a:lvl1pPr>
            <a:lvl2pPr marL="0" indent="-137160">
              <a:spcBef>
                <a:spcPts val="1500"/>
              </a:spcBef>
              <a:buClr>
                <a:srgbClr val="279ECE"/>
              </a:buClr>
              <a:buSzPct val="50000"/>
              <a:buFont typeface="Arial"/>
              <a:buChar char="•"/>
              <a:defRPr sz="1800">
                <a:latin typeface="Arial"/>
                <a:cs typeface="Arial"/>
              </a:defRPr>
            </a:lvl2pPr>
          </a:lstStyle>
          <a:p>
            <a:pPr lvl="0"/>
            <a:r>
              <a:rPr lang="en-US" dirty="0" smtClean="0"/>
              <a:t>Arial 24pt</a:t>
            </a:r>
          </a:p>
          <a:p>
            <a:pPr lvl="0"/>
            <a:endParaRPr lang="en-US" dirty="0" smtClean="0"/>
          </a:p>
        </p:txBody>
      </p:sp>
      <p:sp>
        <p:nvSpPr>
          <p:cNvPr id="9" name="Text Placeholder 8"/>
          <p:cNvSpPr>
            <a:spLocks noGrp="1"/>
          </p:cNvSpPr>
          <p:nvPr>
            <p:ph type="body" sz="quarter" idx="13" hasCustomPrompt="1"/>
          </p:nvPr>
        </p:nvSpPr>
        <p:spPr>
          <a:xfrm>
            <a:off x="457201" y="2271713"/>
            <a:ext cx="8226425" cy="3854450"/>
          </a:xfrm>
        </p:spPr>
        <p:txBody>
          <a:bodyPr/>
          <a:lstStyle>
            <a:lvl3pPr marL="0" indent="-171450">
              <a:spcBef>
                <a:spcPts val="1500"/>
              </a:spcBef>
              <a:buClr>
                <a:srgbClr val="279ECE"/>
              </a:buClr>
              <a:buSzPct val="50000"/>
              <a:buFont typeface="Arial"/>
              <a:buChar char="•"/>
              <a:defRPr>
                <a:latin typeface="Arial"/>
                <a:cs typeface="Arial"/>
              </a:defRPr>
            </a:lvl3pPr>
          </a:lstStyle>
          <a:p>
            <a:pPr lvl="2"/>
            <a:r>
              <a:rPr lang="en-US" dirty="0" smtClean="0"/>
              <a:t>Arial 24pt</a:t>
            </a:r>
          </a:p>
        </p:txBody>
      </p:sp>
      <p:sp>
        <p:nvSpPr>
          <p:cNvPr id="11" name="Slide Number Placeholder 8"/>
          <p:cNvSpPr txBox="1">
            <a:spLocks/>
          </p:cNvSpPr>
          <p:nvPr userDrawn="1"/>
        </p:nvSpPr>
        <p:spPr>
          <a:xfrm>
            <a:off x="6858683" y="6298896"/>
            <a:ext cx="2133600" cy="334517"/>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ED1342-4E12-9640-B727-029E30BC81F8}" type="slidenum">
              <a:rPr lang="en-US" sz="750" b="1" smtClean="0">
                <a:solidFill>
                  <a:srgbClr val="2D81C4"/>
                </a:solidFill>
                <a:latin typeface="Arial"/>
                <a:cs typeface="Arial"/>
              </a:rPr>
              <a:pPr/>
              <a:t>‹#›</a:t>
            </a:fld>
            <a:endParaRPr lang="en-US" sz="750" b="1" dirty="0">
              <a:solidFill>
                <a:srgbClr val="2D81C4"/>
              </a:solidFill>
              <a:latin typeface="Arial"/>
              <a:cs typeface="Arial"/>
            </a:endParaRPr>
          </a:p>
        </p:txBody>
      </p:sp>
      <p:cxnSp>
        <p:nvCxnSpPr>
          <p:cNvPr id="12" name="Straight Connector 11"/>
          <p:cNvCxnSpPr/>
          <p:nvPr userDrawn="1"/>
        </p:nvCxnSpPr>
        <p:spPr>
          <a:xfrm flipV="1">
            <a:off x="8683301" y="6361360"/>
            <a:ext cx="0" cy="272053"/>
          </a:xfrm>
          <a:prstGeom prst="line">
            <a:avLst/>
          </a:prstGeom>
          <a:ln>
            <a:solidFill>
              <a:srgbClr val="005A9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08360" y="6126164"/>
            <a:ext cx="1678080" cy="642626"/>
          </a:xfrm>
          <a:prstGeom prst="rect">
            <a:avLst/>
          </a:prstGeom>
        </p:spPr>
      </p:pic>
      <p:sp>
        <p:nvSpPr>
          <p:cNvPr id="15" name="TextBox 14"/>
          <p:cNvSpPr txBox="1"/>
          <p:nvPr userDrawn="1"/>
        </p:nvSpPr>
        <p:spPr>
          <a:xfrm>
            <a:off x="89298" y="6411926"/>
            <a:ext cx="1314890" cy="276999"/>
          </a:xfrm>
          <a:prstGeom prst="rect">
            <a:avLst/>
          </a:prstGeom>
          <a:noFill/>
        </p:spPr>
        <p:txBody>
          <a:bodyPr wrap="square" rtlCol="0">
            <a:spAutoFit/>
          </a:bodyPr>
          <a:lstStyle/>
          <a:p>
            <a:r>
              <a:rPr lang="en-US" sz="1200" b="1" dirty="0" smtClean="0">
                <a:solidFill>
                  <a:srgbClr val="2D81C4"/>
                </a:solidFill>
                <a:latin typeface="Helvetica"/>
                <a:cs typeface="Helvetica"/>
              </a:rPr>
              <a:t>TSXV:PRN</a:t>
            </a:r>
            <a:endParaRPr lang="en-US" sz="1200" b="1" dirty="0">
              <a:solidFill>
                <a:srgbClr val="2D81C4"/>
              </a:solidFill>
              <a:latin typeface="Helvetica"/>
              <a:cs typeface="Helvetica"/>
            </a:endParaRPr>
          </a:p>
        </p:txBody>
      </p:sp>
    </p:spTree>
    <p:extLst>
      <p:ext uri="{BB962C8B-B14F-4D97-AF65-F5344CB8AC3E}">
        <p14:creationId xmlns:p14="http://schemas.microsoft.com/office/powerpoint/2010/main" val="21097283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3946197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2994467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1242791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257601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4026335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051615-B93E-4FE3-9541-9599C7D11CD5}" type="slidenum">
              <a:rPr lang="en-CA" smtClean="0"/>
              <a:t>‹#›</a:t>
            </a:fld>
            <a:endParaRPr lang="en-CA"/>
          </a:p>
        </p:txBody>
      </p:sp>
    </p:spTree>
    <p:extLst>
      <p:ext uri="{BB962C8B-B14F-4D97-AF65-F5344CB8AC3E}">
        <p14:creationId xmlns:p14="http://schemas.microsoft.com/office/powerpoint/2010/main" val="42732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5" name="Picture 24" descr="BlueBa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41400"/>
          </a:xfrm>
          <a:prstGeom prst="rect">
            <a:avLst/>
          </a:prstGeom>
        </p:spPr>
      </p:pic>
      <p:sp>
        <p:nvSpPr>
          <p:cNvPr id="3" name="Text Placeholder 2"/>
          <p:cNvSpPr>
            <a:spLocks noGrp="1"/>
          </p:cNvSpPr>
          <p:nvPr>
            <p:ph type="body" sz="quarter" idx="10" hasCustomPrompt="1"/>
          </p:nvPr>
        </p:nvSpPr>
        <p:spPr>
          <a:xfrm>
            <a:off x="457200" y="314175"/>
            <a:ext cx="8229600" cy="718238"/>
          </a:xfrm>
        </p:spPr>
        <p:txBody>
          <a:bodyPr/>
          <a:lstStyle>
            <a:lvl1pPr marL="0" indent="0">
              <a:buNone/>
              <a:defRPr>
                <a:solidFill>
                  <a:srgbClr val="FFFFFF"/>
                </a:solidFill>
                <a:latin typeface="Arial"/>
                <a:cs typeface="Arial"/>
              </a:defRPr>
            </a:lvl1pPr>
          </a:lstStyle>
          <a:p>
            <a:pPr lvl="0"/>
            <a:r>
              <a:rPr lang="en-US" dirty="0" smtClean="0"/>
              <a:t>Arial 32pt</a:t>
            </a:r>
          </a:p>
        </p:txBody>
      </p:sp>
      <p:sp>
        <p:nvSpPr>
          <p:cNvPr id="16" name="Text Placeholder 6"/>
          <p:cNvSpPr>
            <a:spLocks noGrp="1"/>
          </p:cNvSpPr>
          <p:nvPr>
            <p:ph type="body" sz="quarter" idx="11" hasCustomPrompt="1"/>
          </p:nvPr>
        </p:nvSpPr>
        <p:spPr>
          <a:xfrm>
            <a:off x="457200" y="1597229"/>
            <a:ext cx="8229600" cy="4528934"/>
          </a:xfrm>
        </p:spPr>
        <p:txBody>
          <a:bodyPr>
            <a:normAutofit/>
          </a:bodyPr>
          <a:lstStyle>
            <a:lvl1pPr marL="0" indent="0">
              <a:buNone/>
              <a:defRPr sz="1800" baseline="0">
                <a:latin typeface="Arial"/>
                <a:cs typeface="Arial"/>
              </a:defRPr>
            </a:lvl1pPr>
            <a:lvl2pPr marL="0" indent="-137160">
              <a:spcBef>
                <a:spcPts val="1500"/>
              </a:spcBef>
              <a:buClr>
                <a:srgbClr val="279ECE"/>
              </a:buClr>
              <a:buSzPct val="50000"/>
              <a:buFont typeface="Arial"/>
              <a:buChar char="•"/>
              <a:defRPr sz="1800">
                <a:latin typeface="Arial"/>
                <a:cs typeface="Arial"/>
              </a:defRPr>
            </a:lvl2pPr>
          </a:lstStyle>
          <a:p>
            <a:pPr lvl="0"/>
            <a:r>
              <a:rPr lang="en-US" dirty="0" smtClean="0"/>
              <a:t>Arial 24pt</a:t>
            </a:r>
          </a:p>
          <a:p>
            <a:pPr lvl="0"/>
            <a:endParaRPr lang="en-US" dirty="0" smtClean="0"/>
          </a:p>
        </p:txBody>
      </p:sp>
      <p:sp>
        <p:nvSpPr>
          <p:cNvPr id="7" name="Slide Number Placeholder 8"/>
          <p:cNvSpPr txBox="1">
            <a:spLocks/>
          </p:cNvSpPr>
          <p:nvPr userDrawn="1"/>
        </p:nvSpPr>
        <p:spPr>
          <a:xfrm>
            <a:off x="6858683" y="6298896"/>
            <a:ext cx="2133600" cy="334517"/>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ED1342-4E12-9640-B727-029E30BC81F8}" type="slidenum">
              <a:rPr lang="en-US" sz="750" b="1" smtClean="0">
                <a:solidFill>
                  <a:srgbClr val="2D81C4"/>
                </a:solidFill>
                <a:latin typeface="Arial"/>
                <a:cs typeface="Arial"/>
              </a:rPr>
              <a:pPr/>
              <a:t>‹#›</a:t>
            </a:fld>
            <a:endParaRPr lang="en-US" sz="750" b="1" dirty="0">
              <a:solidFill>
                <a:srgbClr val="2D81C4"/>
              </a:solidFill>
              <a:latin typeface="Arial"/>
              <a:cs typeface="Arial"/>
            </a:endParaRPr>
          </a:p>
        </p:txBody>
      </p:sp>
      <p:cxnSp>
        <p:nvCxnSpPr>
          <p:cNvPr id="8" name="Straight Connector 7"/>
          <p:cNvCxnSpPr/>
          <p:nvPr userDrawn="1"/>
        </p:nvCxnSpPr>
        <p:spPr>
          <a:xfrm flipV="1">
            <a:off x="8683301" y="6361360"/>
            <a:ext cx="0" cy="272053"/>
          </a:xfrm>
          <a:prstGeom prst="line">
            <a:avLst/>
          </a:prstGeom>
          <a:ln>
            <a:solidFill>
              <a:srgbClr val="005A9B"/>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8360" y="6126164"/>
            <a:ext cx="1678080" cy="642626"/>
          </a:xfrm>
          <a:prstGeom prst="rect">
            <a:avLst/>
          </a:prstGeom>
        </p:spPr>
      </p:pic>
      <p:sp>
        <p:nvSpPr>
          <p:cNvPr id="13" name="TextBox 12"/>
          <p:cNvSpPr txBox="1"/>
          <p:nvPr userDrawn="1"/>
        </p:nvSpPr>
        <p:spPr>
          <a:xfrm>
            <a:off x="89298" y="6411926"/>
            <a:ext cx="1314890" cy="276999"/>
          </a:xfrm>
          <a:prstGeom prst="rect">
            <a:avLst/>
          </a:prstGeom>
          <a:noFill/>
        </p:spPr>
        <p:txBody>
          <a:bodyPr wrap="square" rtlCol="0">
            <a:spAutoFit/>
          </a:bodyPr>
          <a:lstStyle/>
          <a:p>
            <a:r>
              <a:rPr lang="en-US" sz="1200" b="1" dirty="0" smtClean="0">
                <a:solidFill>
                  <a:srgbClr val="2D81C4"/>
                </a:solidFill>
                <a:latin typeface="Helvetica"/>
                <a:cs typeface="Helvetica"/>
              </a:rPr>
              <a:t>TSXV:PRN</a:t>
            </a:r>
            <a:endParaRPr lang="en-US" sz="1200" b="1" dirty="0">
              <a:solidFill>
                <a:srgbClr val="2D81C4"/>
              </a:solidFill>
              <a:latin typeface="Helvetica"/>
              <a:cs typeface="Helvetica"/>
            </a:endParaRPr>
          </a:p>
        </p:txBody>
      </p:sp>
    </p:spTree>
    <p:extLst>
      <p:ext uri="{BB962C8B-B14F-4D97-AF65-F5344CB8AC3E}">
        <p14:creationId xmlns:p14="http://schemas.microsoft.com/office/powerpoint/2010/main" val="266086295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CCD398-EAFE-4147-AA37-C9880C49EA26}" type="slidenum">
              <a:rPr lang="en-US" smtClean="0"/>
              <a:t>‹#›</a:t>
            </a:fld>
            <a:endParaRPr lang="en-US"/>
          </a:p>
        </p:txBody>
      </p:sp>
      <p:pic>
        <p:nvPicPr>
          <p:cNvPr id="6" name="Picture 5" descr="BlueBa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41400"/>
          </a:xfrm>
          <a:prstGeom prst="rect">
            <a:avLst/>
          </a:prstGeom>
        </p:spPr>
      </p:pic>
      <p:sp>
        <p:nvSpPr>
          <p:cNvPr id="7" name="Text Placeholder 2"/>
          <p:cNvSpPr>
            <a:spLocks noGrp="1"/>
          </p:cNvSpPr>
          <p:nvPr>
            <p:ph type="body" sz="quarter" idx="13"/>
          </p:nvPr>
        </p:nvSpPr>
        <p:spPr>
          <a:xfrm>
            <a:off x="1241792" y="3731741"/>
            <a:ext cx="6688667" cy="1124903"/>
          </a:xfrm>
        </p:spPr>
        <p:txBody>
          <a:bodyPr>
            <a:noAutofit/>
          </a:bodyPr>
          <a:lstStyle/>
          <a:p>
            <a:pPr algn="ctr"/>
            <a:r>
              <a:rPr lang="en-CA" sz="1600" b="1" dirty="0" smtClean="0">
                <a:solidFill>
                  <a:srgbClr val="F79646"/>
                </a:solidFill>
                <a:latin typeface="Helvetica"/>
                <a:cs typeface="Helvetica"/>
              </a:rPr>
              <a:t>TSXV:PRN </a:t>
            </a:r>
            <a:r>
              <a:rPr lang="en-CA" sz="1600" b="1" dirty="0" smtClean="0">
                <a:solidFill>
                  <a:srgbClr val="0B5DAC"/>
                </a:solidFill>
                <a:latin typeface="Helvetica"/>
                <a:cs typeface="Helvetica"/>
              </a:rPr>
              <a:t>|</a:t>
            </a:r>
            <a:r>
              <a:rPr lang="en-CA" sz="1600" b="1" dirty="0" smtClean="0">
                <a:solidFill>
                  <a:srgbClr val="F79646"/>
                </a:solidFill>
                <a:latin typeface="Helvetica"/>
                <a:cs typeface="Helvetica"/>
              </a:rPr>
              <a:t> 647-476-1350 </a:t>
            </a:r>
            <a:r>
              <a:rPr lang="en-CA" sz="1600" b="1" dirty="0" smtClean="0">
                <a:solidFill>
                  <a:srgbClr val="0B5DAC"/>
                </a:solidFill>
                <a:latin typeface="Helvetica"/>
                <a:cs typeface="Helvetica"/>
              </a:rPr>
              <a:t>|</a:t>
            </a:r>
            <a:r>
              <a:rPr lang="en-CA" sz="1600" b="1" dirty="0" smtClean="0">
                <a:solidFill>
                  <a:srgbClr val="F79646"/>
                </a:solidFill>
                <a:latin typeface="Helvetica"/>
                <a:cs typeface="Helvetica"/>
              </a:rPr>
              <a:t> PROFOUNDMEDICAL.COM</a:t>
            </a:r>
            <a:endParaRPr lang="en-US" sz="1600" b="1" dirty="0" smtClean="0">
              <a:solidFill>
                <a:srgbClr val="F79646"/>
              </a:solidFill>
              <a:latin typeface="Helvetica"/>
              <a:cs typeface="Helvetica"/>
            </a:endParaRPr>
          </a:p>
          <a:p>
            <a:endParaRPr lang="en-CA" sz="1100" b="1" dirty="0" smtClean="0">
              <a:solidFill>
                <a:srgbClr val="279ECE"/>
              </a:solidFill>
            </a:endParaRPr>
          </a:p>
          <a:p>
            <a:endParaRPr lang="en-CA" sz="1100" dirty="0"/>
          </a:p>
          <a:p>
            <a:pPr marL="128588" indent="-128588">
              <a:spcBef>
                <a:spcPts val="0"/>
              </a:spcBef>
              <a:buClr>
                <a:schemeClr val="tx1"/>
              </a:buClr>
              <a:buFont typeface="Arial" panose="020B0604020202020204" pitchFamily="34" charset="0"/>
              <a:buChar char="•"/>
            </a:pPr>
            <a:endParaRPr lang="en-US" sz="1100" dirty="0">
              <a:latin typeface="Arial" panose="020B0604020202020204" pitchFamily="34" charset="0"/>
              <a:ea typeface="Calibri"/>
              <a:cs typeface="Arial" panose="020B0604020202020204" pitchFamily="34" charset="0"/>
              <a:sym typeface="ITC Franklin Gothic Std Book Condensed"/>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7924" y="2152651"/>
            <a:ext cx="4396312" cy="1682571"/>
          </a:xfrm>
          <a:prstGeom prst="rect">
            <a:avLst/>
          </a:prstGeom>
        </p:spPr>
      </p:pic>
    </p:spTree>
    <p:extLst>
      <p:ext uri="{BB962C8B-B14F-4D97-AF65-F5344CB8AC3E}">
        <p14:creationId xmlns:p14="http://schemas.microsoft.com/office/powerpoint/2010/main" val="29837626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TeamExperience-grad bar at 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7660" y="6232309"/>
            <a:ext cx="1294828" cy="503027"/>
          </a:xfrm>
          <a:prstGeom prst="rect">
            <a:avLst/>
          </a:prstGeom>
        </p:spPr>
      </p:pic>
      <p:sp>
        <p:nvSpPr>
          <p:cNvPr id="9" name="Rectangle 8"/>
          <p:cNvSpPr/>
          <p:nvPr userDrawn="1"/>
        </p:nvSpPr>
        <p:spPr>
          <a:xfrm>
            <a:off x="0" y="548961"/>
            <a:ext cx="9144000" cy="8143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sz="quarter" idx="10" hasCustomPrompt="1"/>
          </p:nvPr>
        </p:nvSpPr>
        <p:spPr>
          <a:xfrm>
            <a:off x="0" y="619837"/>
            <a:ext cx="9144000" cy="892127"/>
          </a:xfrm>
        </p:spPr>
        <p:txBody>
          <a:bodyPr>
            <a:normAutofit/>
          </a:bodyPr>
          <a:lstStyle>
            <a:lvl1pPr marL="0" indent="0" algn="ctr">
              <a:buNone/>
              <a:defRPr sz="2700">
                <a:solidFill>
                  <a:srgbClr val="00498A"/>
                </a:solidFill>
                <a:latin typeface="Arial"/>
                <a:cs typeface="Arial"/>
              </a:defRPr>
            </a:lvl1pPr>
          </a:lstStyle>
          <a:p>
            <a:pPr lvl="0"/>
            <a:r>
              <a:rPr lang="en-US" dirty="0" smtClean="0"/>
              <a:t>UPPERCASE ARIAL 36pt</a:t>
            </a:r>
          </a:p>
        </p:txBody>
      </p:sp>
    </p:spTree>
    <p:extLst>
      <p:ext uri="{BB962C8B-B14F-4D97-AF65-F5344CB8AC3E}">
        <p14:creationId xmlns:p14="http://schemas.microsoft.com/office/powerpoint/2010/main" val="87331986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BlueBa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59667"/>
            <a:ext cx="9144000" cy="835682"/>
          </a:xfrm>
          <a:prstGeom prst="rect">
            <a:avLst/>
          </a:prstGeom>
        </p:spPr>
      </p:pic>
      <p:sp>
        <p:nvSpPr>
          <p:cNvPr id="10" name="Text Placeholder 2"/>
          <p:cNvSpPr>
            <a:spLocks noGrp="1"/>
          </p:cNvSpPr>
          <p:nvPr>
            <p:ph type="body" sz="quarter" idx="13" hasCustomPrompt="1"/>
          </p:nvPr>
        </p:nvSpPr>
        <p:spPr>
          <a:xfrm>
            <a:off x="457200" y="645103"/>
            <a:ext cx="8229600" cy="718238"/>
          </a:xfrm>
        </p:spPr>
        <p:txBody>
          <a:bodyPr/>
          <a:lstStyle>
            <a:lvl1pPr marL="0" indent="0">
              <a:buNone/>
              <a:defRPr>
                <a:solidFill>
                  <a:schemeClr val="bg1"/>
                </a:solidFill>
                <a:latin typeface="Arial"/>
                <a:cs typeface="Arial"/>
              </a:defRPr>
            </a:lvl1pPr>
          </a:lstStyle>
          <a:p>
            <a:pPr lvl="0"/>
            <a:r>
              <a:rPr lang="en-US" dirty="0" smtClean="0"/>
              <a:t>Arial 32pt</a:t>
            </a:r>
          </a:p>
        </p:txBody>
      </p:sp>
      <p:sp>
        <p:nvSpPr>
          <p:cNvPr id="3" name="Content Placeholder 2"/>
          <p:cNvSpPr>
            <a:spLocks noGrp="1"/>
          </p:cNvSpPr>
          <p:nvPr>
            <p:ph sz="half" idx="1" hasCustomPrompt="1"/>
          </p:nvPr>
        </p:nvSpPr>
        <p:spPr>
          <a:xfrm>
            <a:off x="457200" y="1600202"/>
            <a:ext cx="4038600" cy="4525963"/>
          </a:xfrm>
        </p:spPr>
        <p:txBody>
          <a:bodyPr>
            <a:normAutofit/>
          </a:bodyPr>
          <a:lstStyle>
            <a:lvl1pPr marL="0" indent="0">
              <a:buNone/>
              <a:defRPr sz="1800">
                <a:latin typeface="Arial"/>
                <a:cs typeface="Aria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Arial 24pt</a:t>
            </a:r>
            <a:endParaRPr lang="en-US" dirty="0"/>
          </a:p>
        </p:txBody>
      </p:sp>
      <p:sp>
        <p:nvSpPr>
          <p:cNvPr id="12" name="Picture Placeholder 11"/>
          <p:cNvSpPr>
            <a:spLocks noGrp="1"/>
          </p:cNvSpPr>
          <p:nvPr>
            <p:ph type="pic" sz="quarter" idx="14"/>
          </p:nvPr>
        </p:nvSpPr>
        <p:spPr>
          <a:xfrm>
            <a:off x="4648200" y="1600201"/>
            <a:ext cx="4038600" cy="4525963"/>
          </a:xfrm>
        </p:spPr>
        <p:txBody>
          <a:bodyPr>
            <a:normAutofit/>
          </a:bodyPr>
          <a:lstStyle>
            <a:lvl1pPr>
              <a:defRPr sz="1800"/>
            </a:lvl1pPr>
          </a:lstStyle>
          <a:p>
            <a:endParaRPr lang="en-US" dirty="0"/>
          </a:p>
        </p:txBody>
      </p:sp>
      <p:sp>
        <p:nvSpPr>
          <p:cNvPr id="13" name="Slide Number Placeholder 8"/>
          <p:cNvSpPr txBox="1">
            <a:spLocks/>
          </p:cNvSpPr>
          <p:nvPr userDrawn="1"/>
        </p:nvSpPr>
        <p:spPr>
          <a:xfrm>
            <a:off x="6858683" y="6298896"/>
            <a:ext cx="2133600" cy="334517"/>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ED1342-4E12-9640-B727-029E30BC81F8}" type="slidenum">
              <a:rPr lang="en-US" sz="750" b="1" smtClean="0">
                <a:solidFill>
                  <a:srgbClr val="2D81C4"/>
                </a:solidFill>
                <a:latin typeface="Arial"/>
                <a:cs typeface="Arial"/>
              </a:rPr>
              <a:pPr/>
              <a:t>‹#›</a:t>
            </a:fld>
            <a:endParaRPr lang="en-US" sz="750" b="1" dirty="0">
              <a:solidFill>
                <a:srgbClr val="2D81C4"/>
              </a:solidFill>
              <a:latin typeface="Arial"/>
              <a:cs typeface="Arial"/>
            </a:endParaRPr>
          </a:p>
        </p:txBody>
      </p:sp>
      <p:cxnSp>
        <p:nvCxnSpPr>
          <p:cNvPr id="14" name="Straight Connector 13"/>
          <p:cNvCxnSpPr/>
          <p:nvPr userDrawn="1"/>
        </p:nvCxnSpPr>
        <p:spPr>
          <a:xfrm flipV="1">
            <a:off x="8683301" y="6361360"/>
            <a:ext cx="0" cy="272053"/>
          </a:xfrm>
          <a:prstGeom prst="line">
            <a:avLst/>
          </a:prstGeom>
          <a:ln>
            <a:solidFill>
              <a:srgbClr val="005A9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8360" y="6126164"/>
            <a:ext cx="1678080" cy="642626"/>
          </a:xfrm>
          <a:prstGeom prst="rect">
            <a:avLst/>
          </a:prstGeom>
        </p:spPr>
      </p:pic>
      <p:sp>
        <p:nvSpPr>
          <p:cNvPr id="18" name="TextBox 17"/>
          <p:cNvSpPr txBox="1"/>
          <p:nvPr userDrawn="1"/>
        </p:nvSpPr>
        <p:spPr>
          <a:xfrm>
            <a:off x="89298" y="6411926"/>
            <a:ext cx="1314890" cy="276999"/>
          </a:xfrm>
          <a:prstGeom prst="rect">
            <a:avLst/>
          </a:prstGeom>
          <a:noFill/>
        </p:spPr>
        <p:txBody>
          <a:bodyPr wrap="square" rtlCol="0">
            <a:spAutoFit/>
          </a:bodyPr>
          <a:lstStyle/>
          <a:p>
            <a:r>
              <a:rPr lang="en-US" sz="1200" b="1" dirty="0" smtClean="0">
                <a:solidFill>
                  <a:srgbClr val="2D81C4"/>
                </a:solidFill>
                <a:latin typeface="Helvetica"/>
                <a:cs typeface="Helvetica"/>
              </a:rPr>
              <a:t>TSXV:PRN</a:t>
            </a:r>
            <a:endParaRPr lang="en-US" sz="1200" b="1" dirty="0">
              <a:solidFill>
                <a:srgbClr val="2D81C4"/>
              </a:solidFill>
              <a:latin typeface="Helvetica"/>
              <a:cs typeface="Helvetica"/>
            </a:endParaRPr>
          </a:p>
        </p:txBody>
      </p:sp>
    </p:spTree>
    <p:extLst>
      <p:ext uri="{BB962C8B-B14F-4D97-AF65-F5344CB8AC3E}">
        <p14:creationId xmlns:p14="http://schemas.microsoft.com/office/powerpoint/2010/main" val="253747209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descr="BlueBa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41400"/>
          </a:xfrm>
          <a:prstGeom prst="rect">
            <a:avLst/>
          </a:prstGeom>
        </p:spPr>
      </p:pic>
      <p:sp>
        <p:nvSpPr>
          <p:cNvPr id="9" name="Rectangle 8"/>
          <p:cNvSpPr/>
          <p:nvPr userDrawn="1"/>
        </p:nvSpPr>
        <p:spPr>
          <a:xfrm>
            <a:off x="0" y="548961"/>
            <a:ext cx="9144000" cy="814380"/>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 Placeholder 2"/>
          <p:cNvSpPr>
            <a:spLocks noGrp="1"/>
          </p:cNvSpPr>
          <p:nvPr>
            <p:ph type="body" sz="quarter" idx="13" hasCustomPrompt="1"/>
          </p:nvPr>
        </p:nvSpPr>
        <p:spPr>
          <a:xfrm>
            <a:off x="457200" y="645103"/>
            <a:ext cx="8229600" cy="718238"/>
          </a:xfrm>
        </p:spPr>
        <p:txBody>
          <a:bodyPr/>
          <a:lstStyle>
            <a:lvl1pPr marL="0" indent="0">
              <a:buNone/>
              <a:defRPr>
                <a:solidFill>
                  <a:srgbClr val="00498A"/>
                </a:solidFill>
                <a:latin typeface="Arial"/>
                <a:cs typeface="Arial"/>
              </a:defRPr>
            </a:lvl1pPr>
          </a:lstStyle>
          <a:p>
            <a:pPr lvl="0"/>
            <a:r>
              <a:rPr lang="en-US" dirty="0" smtClean="0"/>
              <a:t>Arial 32pt</a:t>
            </a:r>
          </a:p>
        </p:txBody>
      </p:sp>
      <p:sp>
        <p:nvSpPr>
          <p:cNvPr id="12" name="Picture Placeholder 11"/>
          <p:cNvSpPr>
            <a:spLocks noGrp="1"/>
          </p:cNvSpPr>
          <p:nvPr>
            <p:ph type="pic" sz="quarter" idx="14"/>
          </p:nvPr>
        </p:nvSpPr>
        <p:spPr>
          <a:xfrm>
            <a:off x="4648200" y="1600201"/>
            <a:ext cx="4038600" cy="4525963"/>
          </a:xfrm>
        </p:spPr>
        <p:txBody>
          <a:bodyPr>
            <a:normAutofit/>
          </a:bodyPr>
          <a:lstStyle>
            <a:lvl1pPr>
              <a:defRPr sz="1800"/>
            </a:lvl1pPr>
          </a:lstStyle>
          <a:p>
            <a:endParaRPr lang="en-US" dirty="0"/>
          </a:p>
        </p:txBody>
      </p:sp>
      <p:sp>
        <p:nvSpPr>
          <p:cNvPr id="13" name="Slide Number Placeholder 8"/>
          <p:cNvSpPr txBox="1">
            <a:spLocks/>
          </p:cNvSpPr>
          <p:nvPr userDrawn="1"/>
        </p:nvSpPr>
        <p:spPr>
          <a:xfrm>
            <a:off x="6858683" y="6298896"/>
            <a:ext cx="2133600" cy="334517"/>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ED1342-4E12-9640-B727-029E30BC81F8}" type="slidenum">
              <a:rPr lang="en-US" sz="750" smtClean="0">
                <a:solidFill>
                  <a:srgbClr val="005A9B"/>
                </a:solidFill>
                <a:latin typeface="Arial"/>
                <a:cs typeface="Arial"/>
              </a:rPr>
              <a:pPr/>
              <a:t>‹#›</a:t>
            </a:fld>
            <a:endParaRPr lang="en-US" sz="750" dirty="0">
              <a:solidFill>
                <a:srgbClr val="005A9B"/>
              </a:solidFill>
              <a:latin typeface="Arial"/>
              <a:cs typeface="Arial"/>
            </a:endParaRPr>
          </a:p>
        </p:txBody>
      </p:sp>
      <p:cxnSp>
        <p:nvCxnSpPr>
          <p:cNvPr id="14" name="Straight Connector 13"/>
          <p:cNvCxnSpPr/>
          <p:nvPr userDrawn="1"/>
        </p:nvCxnSpPr>
        <p:spPr>
          <a:xfrm flipV="1">
            <a:off x="8683301" y="6361360"/>
            <a:ext cx="0" cy="272053"/>
          </a:xfrm>
          <a:prstGeom prst="line">
            <a:avLst/>
          </a:prstGeom>
          <a:ln>
            <a:solidFill>
              <a:srgbClr val="005A9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3068" y="6262000"/>
            <a:ext cx="1323371" cy="506789"/>
          </a:xfrm>
          <a:prstGeom prst="rect">
            <a:avLst/>
          </a:prstGeom>
        </p:spPr>
      </p:pic>
      <p:sp>
        <p:nvSpPr>
          <p:cNvPr id="11" name="Picture Placeholder 11"/>
          <p:cNvSpPr>
            <a:spLocks noGrp="1"/>
          </p:cNvSpPr>
          <p:nvPr>
            <p:ph type="pic" sz="quarter" idx="15"/>
          </p:nvPr>
        </p:nvSpPr>
        <p:spPr>
          <a:xfrm>
            <a:off x="457200" y="1600201"/>
            <a:ext cx="4038600" cy="4525963"/>
          </a:xfrm>
        </p:spPr>
        <p:txBody>
          <a:bodyPr>
            <a:normAutofit/>
          </a:bodyPr>
          <a:lstStyle>
            <a:lvl1pPr>
              <a:defRPr sz="1800"/>
            </a:lvl1pPr>
          </a:lstStyle>
          <a:p>
            <a:endParaRPr lang="en-US" dirty="0"/>
          </a:p>
        </p:txBody>
      </p:sp>
    </p:spTree>
    <p:extLst>
      <p:ext uri="{BB962C8B-B14F-4D97-AF65-F5344CB8AC3E}">
        <p14:creationId xmlns:p14="http://schemas.microsoft.com/office/powerpoint/2010/main" val="413377963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1350" b="1" i="0" baseline="0">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Arial Bold 18pt</a:t>
            </a:r>
          </a:p>
        </p:txBody>
      </p:sp>
      <p:sp>
        <p:nvSpPr>
          <p:cNvPr id="4" name="Content Placeholder 3"/>
          <p:cNvSpPr>
            <a:spLocks noGrp="1"/>
          </p:cNvSpPr>
          <p:nvPr>
            <p:ph sz="half" idx="2" hasCustomPrompt="1"/>
          </p:nvPr>
        </p:nvSpPr>
        <p:spPr>
          <a:xfrm>
            <a:off x="457200" y="2174875"/>
            <a:ext cx="4040188" cy="3951288"/>
          </a:xfrm>
        </p:spPr>
        <p:txBody>
          <a:bodyPr>
            <a:normAutofit/>
          </a:bodyPr>
          <a:lstStyle>
            <a:lvl1pPr>
              <a:defRPr sz="1800"/>
            </a:lvl1pPr>
            <a:lvl2pPr marL="0" indent="0">
              <a:buFontTx/>
              <a:buNone/>
              <a:defRPr sz="1350" baseline="0">
                <a:latin typeface="Arial"/>
                <a:cs typeface="Arial"/>
              </a:defRPr>
            </a:lvl2pPr>
            <a:lvl3pPr>
              <a:defRPr sz="1350"/>
            </a:lvl3pPr>
            <a:lvl4pPr>
              <a:defRPr sz="1200"/>
            </a:lvl4pPr>
            <a:lvl5pPr>
              <a:defRPr sz="1200"/>
            </a:lvl5pPr>
            <a:lvl6pPr>
              <a:defRPr sz="1200"/>
            </a:lvl6pPr>
            <a:lvl7pPr>
              <a:defRPr sz="1200"/>
            </a:lvl7pPr>
            <a:lvl8pPr>
              <a:defRPr sz="1200"/>
            </a:lvl8pPr>
            <a:lvl9pPr>
              <a:defRPr sz="1200"/>
            </a:lvl9pPr>
          </a:lstStyle>
          <a:p>
            <a:pPr lvl="1"/>
            <a:r>
              <a:rPr lang="en-US" dirty="0" smtClean="0"/>
              <a:t>Arial 18pt</a:t>
            </a:r>
          </a:p>
        </p:txBody>
      </p:sp>
      <p:sp>
        <p:nvSpPr>
          <p:cNvPr id="5" name="Text Placeholder 4"/>
          <p:cNvSpPr>
            <a:spLocks noGrp="1"/>
          </p:cNvSpPr>
          <p:nvPr>
            <p:ph type="body" sz="quarter" idx="3" hasCustomPrompt="1"/>
          </p:nvPr>
        </p:nvSpPr>
        <p:spPr>
          <a:xfrm>
            <a:off x="4645026" y="1535113"/>
            <a:ext cx="4041775" cy="639762"/>
          </a:xfrm>
        </p:spPr>
        <p:txBody>
          <a:bodyPr anchor="b">
            <a:normAutofit/>
          </a:bodyPr>
          <a:lstStyle>
            <a:lvl1pPr marL="0" indent="0">
              <a:buNone/>
              <a:defRPr sz="1350" b="1" i="0">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Arial Bold 18pt</a:t>
            </a:r>
          </a:p>
        </p:txBody>
      </p:sp>
      <p:sp>
        <p:nvSpPr>
          <p:cNvPr id="6" name="Content Placeholder 5"/>
          <p:cNvSpPr>
            <a:spLocks noGrp="1"/>
          </p:cNvSpPr>
          <p:nvPr>
            <p:ph sz="quarter" idx="4" hasCustomPrompt="1"/>
          </p:nvPr>
        </p:nvSpPr>
        <p:spPr>
          <a:xfrm>
            <a:off x="4645026" y="2174875"/>
            <a:ext cx="4041775" cy="3951288"/>
          </a:xfrm>
        </p:spPr>
        <p:txBody>
          <a:bodyPr/>
          <a:lstStyle>
            <a:lvl1pPr>
              <a:defRPr sz="1800"/>
            </a:lvl1pPr>
            <a:lvl2pPr marL="0" indent="0">
              <a:buFontTx/>
              <a:buNone/>
              <a:defRPr sz="1500"/>
            </a:lvl2pPr>
            <a:lvl3pPr marL="685800" indent="0">
              <a:buNone/>
              <a:defRPr sz="1350"/>
            </a:lvl3pPr>
            <a:lvl4pPr>
              <a:defRPr sz="1200"/>
            </a:lvl4pPr>
            <a:lvl5pPr>
              <a:defRPr sz="1200"/>
            </a:lvl5pPr>
            <a:lvl6pPr>
              <a:defRPr sz="1200"/>
            </a:lvl6pPr>
            <a:lvl7pPr>
              <a:defRPr sz="1200"/>
            </a:lvl7pPr>
            <a:lvl8pPr>
              <a:defRPr sz="1200"/>
            </a:lvl8pPr>
            <a:lvl9pPr>
              <a:defRPr sz="1200"/>
            </a:lvl9pPr>
          </a:lstStyle>
          <a:p>
            <a:pPr lvl="1"/>
            <a:r>
              <a:rPr lang="en-US" dirty="0" smtClean="0"/>
              <a:t>Arial 18pt</a:t>
            </a:r>
          </a:p>
        </p:txBody>
      </p:sp>
      <p:pic>
        <p:nvPicPr>
          <p:cNvPr id="10" name="Picture 9" descr="BlueBa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41400"/>
          </a:xfrm>
          <a:prstGeom prst="rect">
            <a:avLst/>
          </a:prstGeom>
        </p:spPr>
      </p:pic>
      <p:sp>
        <p:nvSpPr>
          <p:cNvPr id="11" name="Rectangle 10"/>
          <p:cNvSpPr/>
          <p:nvPr userDrawn="1"/>
        </p:nvSpPr>
        <p:spPr>
          <a:xfrm>
            <a:off x="0" y="548961"/>
            <a:ext cx="9144000" cy="814380"/>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 Placeholder 2"/>
          <p:cNvSpPr>
            <a:spLocks noGrp="1"/>
          </p:cNvSpPr>
          <p:nvPr>
            <p:ph type="body" sz="quarter" idx="13" hasCustomPrompt="1"/>
          </p:nvPr>
        </p:nvSpPr>
        <p:spPr>
          <a:xfrm>
            <a:off x="457200" y="645103"/>
            <a:ext cx="8229600" cy="718238"/>
          </a:xfrm>
        </p:spPr>
        <p:txBody>
          <a:bodyPr/>
          <a:lstStyle>
            <a:lvl1pPr marL="0" indent="0">
              <a:buNone/>
              <a:defRPr>
                <a:solidFill>
                  <a:srgbClr val="00498A"/>
                </a:solidFill>
                <a:latin typeface="Arial"/>
                <a:cs typeface="Arial"/>
              </a:defRPr>
            </a:lvl1pPr>
          </a:lstStyle>
          <a:p>
            <a:pPr lvl="0"/>
            <a:r>
              <a:rPr lang="en-US" dirty="0" smtClean="0"/>
              <a:t>Arial 32pt</a:t>
            </a:r>
          </a:p>
        </p:txBody>
      </p:sp>
      <p:sp>
        <p:nvSpPr>
          <p:cNvPr id="13" name="Slide Number Placeholder 8"/>
          <p:cNvSpPr txBox="1">
            <a:spLocks/>
          </p:cNvSpPr>
          <p:nvPr userDrawn="1"/>
        </p:nvSpPr>
        <p:spPr>
          <a:xfrm>
            <a:off x="6858683" y="6298896"/>
            <a:ext cx="2133600" cy="334517"/>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ED1342-4E12-9640-B727-029E30BC81F8}" type="slidenum">
              <a:rPr lang="en-US" sz="750" smtClean="0">
                <a:solidFill>
                  <a:srgbClr val="005A9B"/>
                </a:solidFill>
                <a:latin typeface="Arial"/>
                <a:cs typeface="Arial"/>
              </a:rPr>
              <a:pPr/>
              <a:t>‹#›</a:t>
            </a:fld>
            <a:endParaRPr lang="en-US" sz="750" dirty="0">
              <a:solidFill>
                <a:srgbClr val="005A9B"/>
              </a:solidFill>
              <a:latin typeface="Arial"/>
              <a:cs typeface="Arial"/>
            </a:endParaRPr>
          </a:p>
        </p:txBody>
      </p:sp>
      <p:cxnSp>
        <p:nvCxnSpPr>
          <p:cNvPr id="14" name="Straight Connector 13"/>
          <p:cNvCxnSpPr/>
          <p:nvPr userDrawn="1"/>
        </p:nvCxnSpPr>
        <p:spPr>
          <a:xfrm flipV="1">
            <a:off x="8683301" y="6361360"/>
            <a:ext cx="0" cy="272053"/>
          </a:xfrm>
          <a:prstGeom prst="line">
            <a:avLst/>
          </a:prstGeom>
          <a:ln>
            <a:solidFill>
              <a:srgbClr val="005A9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4050" y="6295232"/>
            <a:ext cx="1229112" cy="470693"/>
          </a:xfrm>
          <a:prstGeom prst="rect">
            <a:avLst/>
          </a:prstGeom>
        </p:spPr>
      </p:pic>
    </p:spTree>
    <p:extLst>
      <p:ext uri="{BB962C8B-B14F-4D97-AF65-F5344CB8AC3E}">
        <p14:creationId xmlns:p14="http://schemas.microsoft.com/office/powerpoint/2010/main" val="422555579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BlueBa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41400"/>
          </a:xfrm>
          <a:prstGeom prst="rect">
            <a:avLst/>
          </a:prstGeom>
        </p:spPr>
      </p:pic>
      <p:sp>
        <p:nvSpPr>
          <p:cNvPr id="7" name="Rectangle 6"/>
          <p:cNvSpPr/>
          <p:nvPr userDrawn="1"/>
        </p:nvSpPr>
        <p:spPr>
          <a:xfrm>
            <a:off x="0" y="548961"/>
            <a:ext cx="9144000" cy="814380"/>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 Placeholder 2"/>
          <p:cNvSpPr>
            <a:spLocks noGrp="1"/>
          </p:cNvSpPr>
          <p:nvPr>
            <p:ph type="body" sz="quarter" idx="13" hasCustomPrompt="1"/>
          </p:nvPr>
        </p:nvSpPr>
        <p:spPr>
          <a:xfrm>
            <a:off x="457200" y="645103"/>
            <a:ext cx="8229600" cy="718238"/>
          </a:xfrm>
        </p:spPr>
        <p:txBody>
          <a:bodyPr/>
          <a:lstStyle>
            <a:lvl1pPr marL="0" indent="0">
              <a:buNone/>
              <a:defRPr>
                <a:solidFill>
                  <a:srgbClr val="00498A"/>
                </a:solidFill>
                <a:latin typeface="Arial"/>
                <a:cs typeface="Arial"/>
              </a:defRPr>
            </a:lvl1pPr>
          </a:lstStyle>
          <a:p>
            <a:pPr lvl="0"/>
            <a:r>
              <a:rPr lang="en-US" dirty="0" smtClean="0"/>
              <a:t>Arial 32pt</a:t>
            </a:r>
          </a:p>
        </p:txBody>
      </p:sp>
      <p:sp>
        <p:nvSpPr>
          <p:cNvPr id="9" name="Slide Number Placeholder 8"/>
          <p:cNvSpPr txBox="1">
            <a:spLocks/>
          </p:cNvSpPr>
          <p:nvPr userDrawn="1"/>
        </p:nvSpPr>
        <p:spPr>
          <a:xfrm>
            <a:off x="6858683" y="6298896"/>
            <a:ext cx="2133600" cy="334517"/>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ED1342-4E12-9640-B727-029E30BC81F8}" type="slidenum">
              <a:rPr lang="en-US" sz="750" smtClean="0">
                <a:solidFill>
                  <a:srgbClr val="005A9B"/>
                </a:solidFill>
                <a:latin typeface="Arial"/>
                <a:cs typeface="Arial"/>
              </a:rPr>
              <a:pPr/>
              <a:t>‹#›</a:t>
            </a:fld>
            <a:endParaRPr lang="en-US" sz="750" dirty="0">
              <a:solidFill>
                <a:srgbClr val="005A9B"/>
              </a:solidFill>
              <a:latin typeface="Arial"/>
              <a:cs typeface="Arial"/>
            </a:endParaRPr>
          </a:p>
        </p:txBody>
      </p:sp>
      <p:cxnSp>
        <p:nvCxnSpPr>
          <p:cNvPr id="10" name="Straight Connector 9"/>
          <p:cNvCxnSpPr/>
          <p:nvPr userDrawn="1"/>
        </p:nvCxnSpPr>
        <p:spPr>
          <a:xfrm flipV="1">
            <a:off x="8683301" y="6361360"/>
            <a:ext cx="0" cy="272053"/>
          </a:xfrm>
          <a:prstGeom prst="line">
            <a:avLst/>
          </a:prstGeom>
          <a:ln>
            <a:solidFill>
              <a:srgbClr val="005A9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0140" y="6298896"/>
            <a:ext cx="1325277" cy="507214"/>
          </a:xfrm>
          <a:prstGeom prst="rect">
            <a:avLst/>
          </a:prstGeom>
        </p:spPr>
      </p:pic>
    </p:spTree>
    <p:extLst>
      <p:ext uri="{BB962C8B-B14F-4D97-AF65-F5344CB8AC3E}">
        <p14:creationId xmlns:p14="http://schemas.microsoft.com/office/powerpoint/2010/main" val="355042643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4CCD398-EAFE-4147-AA37-C9880C49EA26}" type="slidenum">
              <a:rPr lang="en-US" smtClean="0"/>
              <a:t>‹#›</a:t>
            </a:fld>
            <a:endParaRPr lang="en-US"/>
          </a:p>
        </p:txBody>
      </p:sp>
    </p:spTree>
    <p:extLst>
      <p:ext uri="{BB962C8B-B14F-4D97-AF65-F5344CB8AC3E}">
        <p14:creationId xmlns:p14="http://schemas.microsoft.com/office/powerpoint/2010/main" val="3216950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73" r:id="rId4"/>
    <p:sldLayoutId id="2147483651" r:id="rId5"/>
    <p:sldLayoutId id="2147483652" r:id="rId6"/>
    <p:sldLayoutId id="2147483659" r:id="rId7"/>
    <p:sldLayoutId id="2147483653" r:id="rId8"/>
    <p:sldLayoutId id="2147483654" r:id="rId9"/>
    <p:sldLayoutId id="2147483655" r:id="rId10"/>
    <p:sldLayoutId id="2147483656" r:id="rId11"/>
    <p:sldLayoutId id="2147483657" r:id="rId12"/>
    <p:sldLayoutId id="2147483672" r:id="rId13"/>
    <p:sldLayoutId id="2147483674" r:id="rId14"/>
  </p:sldLayoutIdLst>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51615-B93E-4FE3-9541-9599C7D11CD5}" type="slidenum">
              <a:rPr lang="en-CA" smtClean="0"/>
              <a:t>‹#›</a:t>
            </a:fld>
            <a:endParaRPr lang="en-CA"/>
          </a:p>
        </p:txBody>
      </p:sp>
    </p:spTree>
    <p:extLst>
      <p:ext uri="{BB962C8B-B14F-4D97-AF65-F5344CB8AC3E}">
        <p14:creationId xmlns:p14="http://schemas.microsoft.com/office/powerpoint/2010/main" val="1715852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profoundmedical.com/tulsa/"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600" dirty="0" smtClean="0"/>
              <a:t>PROFOUND MEDICAL CORP.</a:t>
            </a:r>
            <a:endParaRPr lang="en-US" sz="3600" dirty="0"/>
          </a:p>
        </p:txBody>
      </p:sp>
      <p:sp>
        <p:nvSpPr>
          <p:cNvPr id="3" name="Text Placeholder 2"/>
          <p:cNvSpPr>
            <a:spLocks noGrp="1"/>
          </p:cNvSpPr>
          <p:nvPr>
            <p:ph type="body" sz="quarter" idx="11"/>
          </p:nvPr>
        </p:nvSpPr>
        <p:spPr/>
        <p:txBody>
          <a:bodyPr>
            <a:normAutofit/>
          </a:bodyPr>
          <a:lstStyle/>
          <a:p>
            <a:r>
              <a:rPr lang="en-US" dirty="0" smtClean="0"/>
              <a:t>Pioneering a new standard of care in the treatment of prostate cancer</a:t>
            </a:r>
            <a:endParaRPr lang="en-US" dirty="0"/>
          </a:p>
        </p:txBody>
      </p:sp>
    </p:spTree>
    <p:extLst>
      <p:ext uri="{BB962C8B-B14F-4D97-AF65-F5344CB8AC3E}">
        <p14:creationId xmlns:p14="http://schemas.microsoft.com/office/powerpoint/2010/main" val="1360847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0"/>
          </p:nvPr>
        </p:nvSpPr>
        <p:spPr>
          <a:xfrm>
            <a:off x="372533" y="1102871"/>
            <a:ext cx="8314267" cy="573119"/>
          </a:xfrm>
        </p:spPr>
        <p:txBody>
          <a:bodyPr>
            <a:noAutofit/>
          </a:bodyPr>
          <a:lstStyle/>
          <a:p>
            <a:r>
              <a:rPr lang="en-US" b="1" dirty="0" smtClean="0">
                <a:latin typeface="Helvetica"/>
                <a:cs typeface="Helvetica"/>
              </a:rPr>
              <a:t>                            The Procedure </a:t>
            </a:r>
            <a:endParaRPr lang="en-US" b="1" dirty="0">
              <a:latin typeface="Helvetica"/>
              <a:cs typeface="Helvetica"/>
            </a:endParaRPr>
          </a:p>
        </p:txBody>
      </p:sp>
      <p:sp>
        <p:nvSpPr>
          <p:cNvPr id="4" name="Text Placeholder 3"/>
          <p:cNvSpPr>
            <a:spLocks noGrp="1"/>
          </p:cNvSpPr>
          <p:nvPr>
            <p:ph type="body" sz="quarter" idx="10"/>
          </p:nvPr>
        </p:nvSpPr>
        <p:spPr>
          <a:xfrm>
            <a:off x="457200" y="0"/>
            <a:ext cx="8229600" cy="1032413"/>
          </a:xfrm>
        </p:spPr>
        <p:txBody>
          <a:bodyPr/>
          <a:lstStyle/>
          <a:p>
            <a:endParaRPr lang="en-CA" b="1" dirty="0" smtClean="0"/>
          </a:p>
          <a:p>
            <a:r>
              <a:rPr lang="en-CA" b="1" dirty="0" smtClean="0"/>
              <a:t>TULSA-PRO Procedure</a:t>
            </a:r>
            <a:endParaRPr lang="en-CA" b="1" dirty="0"/>
          </a:p>
          <a:p>
            <a:endParaRPr lang="en-CA" dirty="0"/>
          </a:p>
        </p:txBody>
      </p:sp>
      <p:sp>
        <p:nvSpPr>
          <p:cNvPr id="6" name="TextBox 5">
            <a:hlinkClick r:id="rId2"/>
          </p:cNvPr>
          <p:cNvSpPr txBox="1"/>
          <p:nvPr/>
        </p:nvSpPr>
        <p:spPr>
          <a:xfrm>
            <a:off x="564444" y="1675990"/>
            <a:ext cx="7913512" cy="369332"/>
          </a:xfrm>
          <a:prstGeom prst="rect">
            <a:avLst/>
          </a:prstGeom>
          <a:noFill/>
        </p:spPr>
        <p:txBody>
          <a:bodyPr wrap="square" rtlCol="0">
            <a:spAutoFit/>
          </a:bodyPr>
          <a:lstStyle/>
          <a:p>
            <a:r>
              <a:rPr lang="en-CA" dirty="0" smtClean="0">
                <a:latin typeface="Arial" panose="020B0604020202020204" pitchFamily="34" charset="0"/>
                <a:cs typeface="Arial" panose="020B0604020202020204" pitchFamily="34" charset="0"/>
              </a:rPr>
              <a:t>Click here to view Animation</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890775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0"/>
          </p:nvPr>
        </p:nvSpPr>
        <p:spPr>
          <a:xfrm>
            <a:off x="372533" y="310464"/>
            <a:ext cx="8314267" cy="573119"/>
          </a:xfrm>
        </p:spPr>
        <p:txBody>
          <a:bodyPr>
            <a:noAutofit/>
          </a:bodyPr>
          <a:lstStyle/>
          <a:p>
            <a:r>
              <a:rPr lang="en-US" b="1" dirty="0" smtClean="0">
                <a:latin typeface="Arial" panose="020B0604020202020204" pitchFamily="34" charset="0"/>
                <a:cs typeface="Arial" panose="020B0604020202020204" pitchFamily="34" charset="0"/>
              </a:rPr>
              <a:t>Proven Accuracy</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372533" y="1368275"/>
            <a:ext cx="8211871" cy="646331"/>
          </a:xfrm>
          <a:prstGeom prst="rect">
            <a:avLst/>
          </a:prstGeom>
          <a:noFill/>
        </p:spPr>
        <p:txBody>
          <a:bodyPr wrap="square" rtlCol="0">
            <a:spAutoFit/>
          </a:bodyPr>
          <a:lstStyle/>
          <a:p>
            <a:pPr>
              <a:spcAft>
                <a:spcPts val="1200"/>
              </a:spcAft>
            </a:pPr>
            <a:r>
              <a:rPr lang="en-US" dirty="0" smtClean="0">
                <a:solidFill>
                  <a:srgbClr val="262626"/>
                </a:solidFill>
                <a:latin typeface="Arial" panose="020B0604020202020204" pitchFamily="34" charset="0"/>
                <a:cs typeface="Arial" panose="020B0604020202020204" pitchFamily="34" charset="0"/>
              </a:rPr>
              <a:t>Testing in prostates showed excellent agreement between MRI temperature measurements, histology and contrast-enhanced MRI</a:t>
            </a:r>
          </a:p>
        </p:txBody>
      </p:sp>
      <p:pic>
        <p:nvPicPr>
          <p:cNvPr id="7" name="Picture Placeholder 11"/>
          <p:cNvPicPr>
            <a:picLocks noChangeAspect="1"/>
          </p:cNvPicPr>
          <p:nvPr/>
        </p:nvPicPr>
        <p:blipFill rotWithShape="1">
          <a:blip r:embed="rId2">
            <a:extLst>
              <a:ext uri="{28A0092B-C50C-407E-A947-70E740481C1C}">
                <a14:useLocalDpi xmlns:a14="http://schemas.microsoft.com/office/drawing/2010/main" val="0"/>
              </a:ext>
            </a:extLst>
          </a:blip>
          <a:srcRect r="50170"/>
          <a:stretch/>
        </p:blipFill>
        <p:spPr>
          <a:xfrm>
            <a:off x="476015" y="2487587"/>
            <a:ext cx="2459096" cy="2030146"/>
          </a:xfrm>
          <a:prstGeom prst="rect">
            <a:avLst/>
          </a:prstGeom>
        </p:spPr>
      </p:pic>
      <p:pic>
        <p:nvPicPr>
          <p:cNvPr id="8" name="Picture Placeholder 11"/>
          <p:cNvPicPr>
            <a:picLocks noChangeAspect="1"/>
          </p:cNvPicPr>
          <p:nvPr/>
        </p:nvPicPr>
        <p:blipFill rotWithShape="1">
          <a:blip r:embed="rId2">
            <a:extLst>
              <a:ext uri="{28A0092B-C50C-407E-A947-70E740481C1C}">
                <a14:useLocalDpi xmlns:a14="http://schemas.microsoft.com/office/drawing/2010/main" val="0"/>
              </a:ext>
            </a:extLst>
          </a:blip>
          <a:srcRect l="50002"/>
          <a:stretch/>
        </p:blipFill>
        <p:spPr>
          <a:xfrm>
            <a:off x="3330222" y="2487588"/>
            <a:ext cx="2467378" cy="203014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546" y="2487589"/>
            <a:ext cx="2328006" cy="2030146"/>
          </a:xfrm>
          <a:prstGeom prst="rect">
            <a:avLst/>
          </a:prstGeom>
        </p:spPr>
      </p:pic>
      <p:sp>
        <p:nvSpPr>
          <p:cNvPr id="10" name="TextBox 9"/>
          <p:cNvSpPr txBox="1"/>
          <p:nvPr/>
        </p:nvSpPr>
        <p:spPr>
          <a:xfrm>
            <a:off x="845420" y="4703106"/>
            <a:ext cx="1710815" cy="304392"/>
          </a:xfrm>
          <a:prstGeom prst="rect">
            <a:avLst/>
          </a:prstGeom>
          <a:noFill/>
        </p:spPr>
        <p:txBody>
          <a:bodyPr wrap="none" lIns="57607" tIns="28804" rIns="57607" bIns="28804" rtlCol="0">
            <a:spAutoFit/>
          </a:bodyPr>
          <a:lstStyle/>
          <a:p>
            <a:pPr algn="ctr"/>
            <a:r>
              <a:rPr lang="en-CA" sz="1600" dirty="0" smtClean="0">
                <a:solidFill>
                  <a:srgbClr val="5B9BD5"/>
                </a:solidFill>
                <a:latin typeface="Arial" panose="020B0604020202020204" pitchFamily="34" charset="0"/>
                <a:cs typeface="Arial" panose="020B0604020202020204" pitchFamily="34" charset="0"/>
              </a:rPr>
              <a:t>MR Thermometry</a:t>
            </a:r>
            <a:endParaRPr lang="en-CA" sz="1600" dirty="0">
              <a:solidFill>
                <a:srgbClr val="5B9BD5"/>
              </a:solidFill>
              <a:latin typeface="Arial" panose="020B0604020202020204" pitchFamily="34" charset="0"/>
              <a:cs typeface="Arial" panose="020B0604020202020204" pitchFamily="34" charset="0"/>
            </a:endParaRPr>
          </a:p>
        </p:txBody>
      </p:sp>
      <p:sp>
        <p:nvSpPr>
          <p:cNvPr id="11" name="TextBox 10"/>
          <p:cNvSpPr txBox="1"/>
          <p:nvPr/>
        </p:nvSpPr>
        <p:spPr>
          <a:xfrm>
            <a:off x="3999118" y="4708153"/>
            <a:ext cx="957916" cy="304392"/>
          </a:xfrm>
          <a:prstGeom prst="rect">
            <a:avLst/>
          </a:prstGeom>
          <a:noFill/>
        </p:spPr>
        <p:txBody>
          <a:bodyPr wrap="none" lIns="57607" tIns="28804" rIns="57607" bIns="28804" rtlCol="0">
            <a:spAutoFit/>
          </a:bodyPr>
          <a:lstStyle/>
          <a:p>
            <a:pPr algn="ctr"/>
            <a:r>
              <a:rPr lang="en-CA" sz="1600" dirty="0" smtClean="0">
                <a:solidFill>
                  <a:srgbClr val="5B9BD5"/>
                </a:solidFill>
                <a:latin typeface="Arial" panose="020B0604020202020204" pitchFamily="34" charset="0"/>
                <a:cs typeface="Arial" panose="020B0604020202020204" pitchFamily="34" charset="0"/>
              </a:rPr>
              <a:t>Histology</a:t>
            </a:r>
            <a:endParaRPr lang="en-CA" sz="1600" dirty="0">
              <a:solidFill>
                <a:srgbClr val="5B9BD5"/>
              </a:solidFill>
              <a:latin typeface="Arial" panose="020B0604020202020204" pitchFamily="34" charset="0"/>
              <a:cs typeface="Arial" panose="020B0604020202020204" pitchFamily="34" charset="0"/>
            </a:endParaRPr>
          </a:p>
        </p:txBody>
      </p:sp>
      <p:sp>
        <p:nvSpPr>
          <p:cNvPr id="12" name="TextBox 11"/>
          <p:cNvSpPr txBox="1"/>
          <p:nvPr/>
        </p:nvSpPr>
        <p:spPr>
          <a:xfrm>
            <a:off x="5868297" y="4702916"/>
            <a:ext cx="2978386" cy="304392"/>
          </a:xfrm>
          <a:prstGeom prst="rect">
            <a:avLst/>
          </a:prstGeom>
          <a:noFill/>
        </p:spPr>
        <p:txBody>
          <a:bodyPr wrap="square" lIns="57607" tIns="28804" rIns="57607" bIns="28804" rtlCol="0">
            <a:spAutoFit/>
          </a:bodyPr>
          <a:lstStyle/>
          <a:p>
            <a:pPr algn="ctr"/>
            <a:r>
              <a:rPr lang="en-CA" sz="1600" dirty="0" smtClean="0">
                <a:solidFill>
                  <a:srgbClr val="5B9BD5"/>
                </a:solidFill>
                <a:latin typeface="Arial" panose="020B0604020202020204" pitchFamily="34" charset="0"/>
                <a:cs typeface="Arial" panose="020B0604020202020204" pitchFamily="34" charset="0"/>
              </a:rPr>
              <a:t>Contrast-enhanced MRI</a:t>
            </a:r>
            <a:endParaRPr lang="en-CA" sz="1600" dirty="0">
              <a:solidFill>
                <a:srgbClr val="5B9BD5"/>
              </a:solidFill>
              <a:latin typeface="Arial" panose="020B0604020202020204" pitchFamily="34" charset="0"/>
              <a:cs typeface="Arial" panose="020B0604020202020204" pitchFamily="34" charset="0"/>
            </a:endParaRPr>
          </a:p>
        </p:txBody>
      </p:sp>
      <p:sp>
        <p:nvSpPr>
          <p:cNvPr id="20" name="Line 15"/>
          <p:cNvSpPr>
            <a:spLocks noChangeShapeType="1"/>
          </p:cNvSpPr>
          <p:nvPr/>
        </p:nvSpPr>
        <p:spPr bwMode="auto">
          <a:xfrm>
            <a:off x="5586928" y="5409953"/>
            <a:ext cx="572409" cy="0"/>
          </a:xfrm>
          <a:prstGeom prst="line">
            <a:avLst/>
          </a:prstGeom>
          <a:noFill/>
          <a:ln w="38100" cap="flat"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spcBef>
                <a:spcPct val="0"/>
              </a:spcBef>
              <a:defRPr/>
            </a:pPr>
            <a:endParaRPr lang="en-US" sz="788">
              <a:solidFill>
                <a:srgbClr val="000000"/>
              </a:solidFill>
              <a:latin typeface="Helvetica" charset="0"/>
              <a:cs typeface="Helvetica" charset="0"/>
              <a:sym typeface="Helvetica" charset="0"/>
            </a:endParaRPr>
          </a:p>
        </p:txBody>
      </p:sp>
      <p:sp>
        <p:nvSpPr>
          <p:cNvPr id="21" name="Line 16"/>
          <p:cNvSpPr>
            <a:spLocks noChangeShapeType="1"/>
          </p:cNvSpPr>
          <p:nvPr/>
        </p:nvSpPr>
        <p:spPr bwMode="auto">
          <a:xfrm>
            <a:off x="5586928" y="5614079"/>
            <a:ext cx="572409" cy="0"/>
          </a:xfrm>
          <a:prstGeom prst="line">
            <a:avLst/>
          </a:prstGeom>
          <a:noFill/>
          <a:ln w="38100" cap="flat" cmpd="sng">
            <a:solidFill>
              <a:srgbClr val="FF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spcBef>
                <a:spcPct val="0"/>
              </a:spcBef>
              <a:defRPr/>
            </a:pPr>
            <a:endParaRPr lang="en-US" sz="788">
              <a:solidFill>
                <a:srgbClr val="000000"/>
              </a:solidFill>
              <a:latin typeface="Helvetica" charset="0"/>
              <a:cs typeface="Helvetica" charset="0"/>
              <a:sym typeface="Helvetica" charset="0"/>
            </a:endParaRPr>
          </a:p>
        </p:txBody>
      </p:sp>
      <p:sp>
        <p:nvSpPr>
          <p:cNvPr id="22" name="AutoShape 18"/>
          <p:cNvSpPr>
            <a:spLocks/>
          </p:cNvSpPr>
          <p:nvPr/>
        </p:nvSpPr>
        <p:spPr bwMode="auto">
          <a:xfrm>
            <a:off x="748818" y="5419360"/>
            <a:ext cx="222885" cy="2323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25400" cap="flat" cmpd="sng">
            <a:solidFill>
              <a:srgbClr val="433BFF"/>
            </a:solidFill>
            <a:prstDash val="solid"/>
            <a:miter lim="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spcBef>
                <a:spcPct val="0"/>
              </a:spcBef>
              <a:defRPr/>
            </a:pPr>
            <a:endParaRPr lang="en-US" sz="135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23" name="AutoShape 19"/>
          <p:cNvSpPr>
            <a:spLocks/>
          </p:cNvSpPr>
          <p:nvPr/>
        </p:nvSpPr>
        <p:spPr bwMode="auto">
          <a:xfrm>
            <a:off x="3269823" y="5379423"/>
            <a:ext cx="243147" cy="2534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10800" y="0"/>
                </a:lnTo>
                <a:close/>
              </a:path>
            </a:pathLst>
          </a:custGeom>
          <a:noFill/>
          <a:ln w="25400" cap="flat" cmpd="sng">
            <a:solidFill>
              <a:srgbClr val="FF0000"/>
            </a:solidFill>
            <a:prstDash val="solid"/>
            <a:miter lim="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a:spcBef>
                <a:spcPct val="0"/>
              </a:spcBef>
              <a:defRPr/>
            </a:pPr>
            <a:endParaRPr lang="en-US" sz="135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24" name="TextBox 23"/>
          <p:cNvSpPr txBox="1"/>
          <p:nvPr/>
        </p:nvSpPr>
        <p:spPr>
          <a:xfrm>
            <a:off x="1110062" y="5253529"/>
            <a:ext cx="2097852" cy="970522"/>
          </a:xfrm>
          <a:prstGeom prst="rect">
            <a:avLst/>
          </a:prstGeom>
          <a:noFill/>
        </p:spPr>
        <p:txBody>
          <a:bodyPr wrap="square" rtlCol="0">
            <a:spAutoFit/>
          </a:bodyPr>
          <a:lstStyle/>
          <a:p>
            <a:pPr marL="179388" indent="-179388">
              <a:lnSpc>
                <a:spcPct val="120000"/>
              </a:lnSpc>
              <a:buFont typeface="Arial"/>
              <a:buChar char="•"/>
            </a:pPr>
            <a:r>
              <a:rPr lang="en-CA" sz="1600" dirty="0">
                <a:latin typeface="Helvetica"/>
                <a:cs typeface="Helvetica"/>
              </a:rPr>
              <a:t>0% cell </a:t>
            </a:r>
            <a:r>
              <a:rPr lang="en-CA" sz="1600" dirty="0" smtClean="0">
                <a:latin typeface="Helvetica"/>
                <a:cs typeface="Helvetica"/>
              </a:rPr>
              <a:t>kill</a:t>
            </a:r>
            <a:endParaRPr lang="en-CA" sz="1600" dirty="0">
              <a:latin typeface="Helvetica"/>
              <a:cs typeface="Helvetica"/>
            </a:endParaRPr>
          </a:p>
          <a:p>
            <a:pPr marL="179388" indent="-179388">
              <a:lnSpc>
                <a:spcPct val="120000"/>
              </a:lnSpc>
              <a:buFont typeface="Arial"/>
              <a:buChar char="•"/>
            </a:pPr>
            <a:r>
              <a:rPr lang="en-CA" sz="1600" dirty="0" smtClean="0">
                <a:latin typeface="Helvetica"/>
                <a:cs typeface="Helvetica"/>
              </a:rPr>
              <a:t>all </a:t>
            </a:r>
            <a:r>
              <a:rPr lang="en-CA" sz="1600" dirty="0">
                <a:latin typeface="Helvetica"/>
                <a:cs typeface="Helvetica"/>
              </a:rPr>
              <a:t>tissues outside are normal</a:t>
            </a:r>
          </a:p>
        </p:txBody>
      </p:sp>
      <p:sp>
        <p:nvSpPr>
          <p:cNvPr id="25" name="TextBox 24"/>
          <p:cNvSpPr txBox="1"/>
          <p:nvPr/>
        </p:nvSpPr>
        <p:spPr>
          <a:xfrm>
            <a:off x="3548315" y="5242724"/>
            <a:ext cx="1964426" cy="970522"/>
          </a:xfrm>
          <a:prstGeom prst="rect">
            <a:avLst/>
          </a:prstGeom>
          <a:noFill/>
        </p:spPr>
        <p:txBody>
          <a:bodyPr wrap="square" rtlCol="0">
            <a:spAutoFit/>
          </a:bodyPr>
          <a:lstStyle/>
          <a:p>
            <a:pPr marL="179388" indent="-179388">
              <a:lnSpc>
                <a:spcPct val="120000"/>
              </a:lnSpc>
              <a:buFont typeface="Arial"/>
              <a:buChar char="•"/>
            </a:pPr>
            <a:r>
              <a:rPr lang="en-CA" sz="1600" dirty="0">
                <a:latin typeface="Helvetica"/>
                <a:cs typeface="Helvetica"/>
              </a:rPr>
              <a:t>100% cell </a:t>
            </a:r>
            <a:r>
              <a:rPr lang="en-CA" sz="1600" dirty="0" smtClean="0">
                <a:latin typeface="Helvetica"/>
                <a:cs typeface="Helvetica"/>
              </a:rPr>
              <a:t>kill</a:t>
            </a:r>
          </a:p>
          <a:p>
            <a:pPr marL="179388" indent="-179388">
              <a:lnSpc>
                <a:spcPct val="120000"/>
              </a:lnSpc>
              <a:buFont typeface="Arial"/>
              <a:buChar char="•"/>
            </a:pPr>
            <a:r>
              <a:rPr lang="en-CA" sz="1600" dirty="0" smtClean="0">
                <a:latin typeface="Helvetica"/>
                <a:cs typeface="Helvetica"/>
              </a:rPr>
              <a:t>all </a:t>
            </a:r>
            <a:r>
              <a:rPr lang="en-CA" sz="1600" dirty="0">
                <a:latin typeface="Helvetica"/>
                <a:cs typeface="Helvetica"/>
              </a:rPr>
              <a:t>tissues inside are killed</a:t>
            </a:r>
          </a:p>
        </p:txBody>
      </p:sp>
      <p:sp>
        <p:nvSpPr>
          <p:cNvPr id="26" name="TextBox 25"/>
          <p:cNvSpPr txBox="1"/>
          <p:nvPr/>
        </p:nvSpPr>
        <p:spPr>
          <a:xfrm>
            <a:off x="6269070" y="5222906"/>
            <a:ext cx="2417730" cy="675057"/>
          </a:xfrm>
          <a:prstGeom prst="rect">
            <a:avLst/>
          </a:prstGeom>
          <a:noFill/>
        </p:spPr>
        <p:txBody>
          <a:bodyPr wrap="square" rtlCol="0">
            <a:spAutoFit/>
          </a:bodyPr>
          <a:lstStyle/>
          <a:p>
            <a:pPr marL="179388" indent="-179388">
              <a:lnSpc>
                <a:spcPct val="120000"/>
              </a:lnSpc>
              <a:buFont typeface="Arial"/>
              <a:buChar char="•"/>
            </a:pPr>
            <a:r>
              <a:rPr lang="en-CA" sz="1600" dirty="0" smtClean="0">
                <a:latin typeface="Helvetica"/>
                <a:cs typeface="Helvetica"/>
              </a:rPr>
              <a:t>Prostate region of  non</a:t>
            </a:r>
            <a:r>
              <a:rPr lang="en-CA" sz="1600" dirty="0">
                <a:latin typeface="Helvetica"/>
                <a:cs typeface="Helvetica"/>
              </a:rPr>
              <a:t>-perfusion</a:t>
            </a:r>
          </a:p>
        </p:txBody>
      </p:sp>
      <p:sp>
        <p:nvSpPr>
          <p:cNvPr id="2" name="Rectangle 1"/>
          <p:cNvSpPr/>
          <p:nvPr/>
        </p:nvSpPr>
        <p:spPr>
          <a:xfrm>
            <a:off x="1149154" y="6445744"/>
            <a:ext cx="4572000" cy="185820"/>
          </a:xfrm>
          <a:prstGeom prst="rect">
            <a:avLst/>
          </a:prstGeom>
        </p:spPr>
        <p:txBody>
          <a:bodyPr>
            <a:spAutoFit/>
          </a:bodyPr>
          <a:lstStyle/>
          <a:p>
            <a:pPr>
              <a:lnSpc>
                <a:spcPct val="90000"/>
              </a:lnSpc>
              <a:defRPr/>
            </a:pPr>
            <a:r>
              <a:rPr lang="en-US" sz="675" dirty="0">
                <a:solidFill>
                  <a:schemeClr val="bg1">
                    <a:lumMod val="50000"/>
                  </a:schemeClr>
                </a:solidFill>
                <a:latin typeface="Arial" panose="020B0604020202020204" pitchFamily="34" charset="0"/>
                <a:cs typeface="Arial" panose="020B0604020202020204" pitchFamily="34" charset="0"/>
                <a:sym typeface="DINCond" charset="0"/>
              </a:rPr>
              <a:t>Chopra et al, Phys Med Biol. 2009; 54(9): 2615-33</a:t>
            </a:r>
            <a:endParaRPr lang="en-US" sz="675"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769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0"/>
          </p:nvPr>
        </p:nvSpPr>
        <p:spPr>
          <a:xfrm>
            <a:off x="372533" y="310464"/>
            <a:ext cx="8314267" cy="573119"/>
          </a:xfrm>
        </p:spPr>
        <p:txBody>
          <a:bodyPr>
            <a:noAutofit/>
          </a:bodyPr>
          <a:lstStyle/>
          <a:p>
            <a:r>
              <a:rPr lang="en-US" b="1" dirty="0" smtClean="0">
                <a:latin typeface="Arial" panose="020B0604020202020204" pitchFamily="34" charset="0"/>
                <a:cs typeface="Arial" panose="020B0604020202020204" pitchFamily="34" charset="0"/>
              </a:rPr>
              <a:t>Reduced Tissue Damage</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372533" y="1368275"/>
            <a:ext cx="8211871" cy="646331"/>
          </a:xfrm>
          <a:prstGeom prst="rect">
            <a:avLst/>
          </a:prstGeom>
          <a:noFill/>
        </p:spPr>
        <p:txBody>
          <a:bodyPr wrap="square" rtlCol="0">
            <a:spAutoFit/>
          </a:bodyPr>
          <a:lstStyle/>
          <a:p>
            <a:pPr>
              <a:spcAft>
                <a:spcPts val="1200"/>
              </a:spcAft>
            </a:pPr>
            <a:r>
              <a:rPr lang="en-US" dirty="0">
                <a:solidFill>
                  <a:srgbClr val="262626"/>
                </a:solidFill>
                <a:latin typeface="Arial" panose="020B0604020202020204" pitchFamily="34" charset="0"/>
                <a:cs typeface="Arial" panose="020B0604020202020204" pitchFamily="34" charset="0"/>
              </a:rPr>
              <a:t>Our preclinical study observed 83% of urethral tissue was </a:t>
            </a:r>
            <a:r>
              <a:rPr lang="en-US" dirty="0" smtClean="0">
                <a:solidFill>
                  <a:srgbClr val="262626"/>
                </a:solidFill>
                <a:latin typeface="Arial" panose="020B0604020202020204" pitchFamily="34" charset="0"/>
                <a:cs typeface="Arial" panose="020B0604020202020204" pitchFamily="34" charset="0"/>
              </a:rPr>
              <a:t>preserved after </a:t>
            </a:r>
            <a:r>
              <a:rPr lang="en-US" dirty="0">
                <a:solidFill>
                  <a:srgbClr val="262626"/>
                </a:solidFill>
                <a:latin typeface="Arial" panose="020B0604020202020204" pitchFamily="34" charset="0"/>
                <a:cs typeface="Arial" panose="020B0604020202020204" pitchFamily="34" charset="0"/>
              </a:rPr>
              <a:t>treatment</a:t>
            </a:r>
          </a:p>
        </p:txBody>
      </p:sp>
      <p:sp>
        <p:nvSpPr>
          <p:cNvPr id="17" name="TextBox 16"/>
          <p:cNvSpPr txBox="1"/>
          <p:nvPr/>
        </p:nvSpPr>
        <p:spPr>
          <a:xfrm>
            <a:off x="2228890" y="2261700"/>
            <a:ext cx="1063714" cy="304392"/>
          </a:xfrm>
          <a:prstGeom prst="rect">
            <a:avLst/>
          </a:prstGeom>
          <a:noFill/>
        </p:spPr>
        <p:txBody>
          <a:bodyPr wrap="none" lIns="57607" tIns="28804" rIns="57607" bIns="28804" rtlCol="0">
            <a:spAutoFit/>
          </a:bodyPr>
          <a:lstStyle/>
          <a:p>
            <a:pPr algn="ctr"/>
            <a:r>
              <a:rPr lang="en-CA" sz="1600" dirty="0" smtClean="0">
                <a:solidFill>
                  <a:srgbClr val="5B9BD5"/>
                </a:solidFill>
                <a:latin typeface="Arial" panose="020B0604020202020204" pitchFamily="34" charset="0"/>
                <a:cs typeface="Arial" panose="020B0604020202020204" pitchFamily="34" charset="0"/>
              </a:rPr>
              <a:t>Inside-Out</a:t>
            </a:r>
            <a:endParaRPr lang="en-CA" sz="1600" dirty="0">
              <a:solidFill>
                <a:srgbClr val="5B9BD5"/>
              </a:solidFill>
              <a:latin typeface="Arial" panose="020B0604020202020204" pitchFamily="34" charset="0"/>
              <a:cs typeface="Arial" panose="020B0604020202020204" pitchFamily="34" charset="0"/>
            </a:endParaRPr>
          </a:p>
        </p:txBody>
      </p:sp>
      <p:sp>
        <p:nvSpPr>
          <p:cNvPr id="18" name="TextBox 17"/>
          <p:cNvSpPr txBox="1"/>
          <p:nvPr/>
        </p:nvSpPr>
        <p:spPr>
          <a:xfrm>
            <a:off x="5864387" y="2261700"/>
            <a:ext cx="1063714" cy="304392"/>
          </a:xfrm>
          <a:prstGeom prst="rect">
            <a:avLst/>
          </a:prstGeom>
          <a:noFill/>
        </p:spPr>
        <p:txBody>
          <a:bodyPr wrap="none" lIns="57607" tIns="28804" rIns="57607" bIns="28804" rtlCol="0">
            <a:spAutoFit/>
          </a:bodyPr>
          <a:lstStyle/>
          <a:p>
            <a:pPr algn="ctr"/>
            <a:r>
              <a:rPr lang="en-CA" sz="1600" dirty="0" smtClean="0">
                <a:solidFill>
                  <a:srgbClr val="5B9BD5"/>
                </a:solidFill>
                <a:latin typeface="Arial" panose="020B0604020202020204" pitchFamily="34" charset="0"/>
                <a:cs typeface="Arial" panose="020B0604020202020204" pitchFamily="34" charset="0"/>
              </a:rPr>
              <a:t>Outside-In</a:t>
            </a:r>
            <a:endParaRPr lang="en-CA" sz="1600" dirty="0">
              <a:solidFill>
                <a:srgbClr val="5B9BD5"/>
              </a:solidFill>
              <a:latin typeface="Arial" panose="020B0604020202020204" pitchFamily="34" charset="0"/>
              <a:cs typeface="Arial" panose="020B0604020202020204" pitchFamily="34" charset="0"/>
            </a:endParaRPr>
          </a:p>
        </p:txBody>
      </p:sp>
      <p:pic>
        <p:nvPicPr>
          <p:cNvPr id="19" name="Picture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54" y="2631075"/>
            <a:ext cx="7116763" cy="3027363"/>
          </a:xfrm>
          <a:prstGeom prst="rect">
            <a:avLst/>
          </a:prstGeom>
        </p:spPr>
      </p:pic>
      <p:sp>
        <p:nvSpPr>
          <p:cNvPr id="27" name="TextBox 18"/>
          <p:cNvSpPr txBox="1">
            <a:spLocks noChangeArrowheads="1"/>
          </p:cNvSpPr>
          <p:nvPr/>
        </p:nvSpPr>
        <p:spPr bwMode="auto">
          <a:xfrm>
            <a:off x="2330767" y="4071245"/>
            <a:ext cx="238256" cy="147503"/>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43205" tIns="21603" rIns="43205" bIns="21603">
            <a:spAutoFit/>
          </a:bodyPr>
          <a:lstStyle>
            <a:lvl1pPr eaLnBrk="0">
              <a:defRPr sz="2800">
                <a:solidFill>
                  <a:srgbClr val="797979"/>
                </a:solidFill>
                <a:latin typeface="DIN" charset="0"/>
                <a:ea typeface="ＭＳ Ｐゴシック" charset="0"/>
                <a:cs typeface="ＭＳ Ｐゴシック" charset="0"/>
                <a:sym typeface="DIN" charset="0"/>
              </a:defRPr>
            </a:lvl1pPr>
            <a:lvl2pPr marL="742950" indent="-285750" eaLnBrk="0">
              <a:defRPr sz="2800">
                <a:solidFill>
                  <a:srgbClr val="797979"/>
                </a:solidFill>
                <a:latin typeface="DIN" charset="0"/>
                <a:ea typeface="ＭＳ Ｐゴシック" charset="0"/>
                <a:sym typeface="DIN" charset="0"/>
              </a:defRPr>
            </a:lvl2pPr>
            <a:lvl3pPr marL="1143000" indent="-228600" eaLnBrk="0">
              <a:defRPr sz="2800">
                <a:solidFill>
                  <a:srgbClr val="797979"/>
                </a:solidFill>
                <a:latin typeface="DIN" charset="0"/>
                <a:ea typeface="ＭＳ Ｐゴシック" charset="0"/>
                <a:sym typeface="DIN" charset="0"/>
              </a:defRPr>
            </a:lvl3pPr>
            <a:lvl4pPr marL="1600200" indent="-228600" eaLnBrk="0">
              <a:defRPr sz="2800">
                <a:solidFill>
                  <a:srgbClr val="797979"/>
                </a:solidFill>
                <a:latin typeface="DIN" charset="0"/>
                <a:ea typeface="ＭＳ Ｐゴシック" charset="0"/>
                <a:sym typeface="DIN" charset="0"/>
              </a:defRPr>
            </a:lvl4pPr>
            <a:lvl5pPr marL="2057400" indent="-228600" eaLnBrk="0">
              <a:defRPr sz="2800">
                <a:solidFill>
                  <a:srgbClr val="797979"/>
                </a:solidFill>
                <a:latin typeface="DIN" charset="0"/>
                <a:ea typeface="ＭＳ Ｐゴシック" charset="0"/>
                <a:sym typeface="DIN" charset="0"/>
              </a:defRPr>
            </a:lvl5pPr>
            <a:lvl6pPr marL="2514600" indent="-228600" defTabSz="546100" eaLnBrk="0" fontAlgn="base" hangingPunct="0">
              <a:spcBef>
                <a:spcPts val="1400"/>
              </a:spcBef>
              <a:spcAft>
                <a:spcPct val="0"/>
              </a:spcAft>
              <a:defRPr sz="2800">
                <a:solidFill>
                  <a:srgbClr val="797979"/>
                </a:solidFill>
                <a:latin typeface="DIN" charset="0"/>
                <a:ea typeface="ＭＳ Ｐゴシック" charset="0"/>
                <a:sym typeface="DIN" charset="0"/>
              </a:defRPr>
            </a:lvl6pPr>
            <a:lvl7pPr marL="2971800" indent="-228600" defTabSz="546100" eaLnBrk="0" fontAlgn="base" hangingPunct="0">
              <a:spcBef>
                <a:spcPts val="1400"/>
              </a:spcBef>
              <a:spcAft>
                <a:spcPct val="0"/>
              </a:spcAft>
              <a:defRPr sz="2800">
                <a:solidFill>
                  <a:srgbClr val="797979"/>
                </a:solidFill>
                <a:latin typeface="DIN" charset="0"/>
                <a:ea typeface="ＭＳ Ｐゴシック" charset="0"/>
                <a:sym typeface="DIN" charset="0"/>
              </a:defRPr>
            </a:lvl7pPr>
            <a:lvl8pPr marL="3429000" indent="-228600" defTabSz="546100" eaLnBrk="0" fontAlgn="base" hangingPunct="0">
              <a:spcBef>
                <a:spcPts val="1400"/>
              </a:spcBef>
              <a:spcAft>
                <a:spcPct val="0"/>
              </a:spcAft>
              <a:defRPr sz="2800">
                <a:solidFill>
                  <a:srgbClr val="797979"/>
                </a:solidFill>
                <a:latin typeface="DIN" charset="0"/>
                <a:ea typeface="ＭＳ Ｐゴシック" charset="0"/>
                <a:sym typeface="DIN" charset="0"/>
              </a:defRPr>
            </a:lvl8pPr>
            <a:lvl9pPr marL="3886200" indent="-228600" defTabSz="546100" eaLnBrk="0" fontAlgn="base" hangingPunct="0">
              <a:spcBef>
                <a:spcPts val="1400"/>
              </a:spcBef>
              <a:spcAft>
                <a:spcPct val="0"/>
              </a:spcAft>
              <a:defRPr sz="2800">
                <a:solidFill>
                  <a:srgbClr val="797979"/>
                </a:solidFill>
                <a:latin typeface="DIN" charset="0"/>
                <a:ea typeface="ＭＳ Ｐゴシック" charset="0"/>
                <a:sym typeface="DIN" charset="0"/>
              </a:defRPr>
            </a:lvl9pPr>
          </a:lstStyle>
          <a:p>
            <a:pPr algn="ctr" eaLnBrk="1"/>
            <a:r>
              <a:rPr lang="en-CA" sz="675" dirty="0">
                <a:solidFill>
                  <a:schemeClr val="bg1"/>
                </a:solidFill>
                <a:latin typeface="Calibri"/>
                <a:ea typeface="Calibri"/>
                <a:cs typeface="Calibri"/>
              </a:rPr>
              <a:t>UA</a:t>
            </a:r>
          </a:p>
        </p:txBody>
      </p:sp>
      <p:cxnSp>
        <p:nvCxnSpPr>
          <p:cNvPr id="28" name="Straight Arrow Connector 27"/>
          <p:cNvCxnSpPr/>
          <p:nvPr/>
        </p:nvCxnSpPr>
        <p:spPr>
          <a:xfrm>
            <a:off x="2751339" y="4135447"/>
            <a:ext cx="315222" cy="446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6776474" y="3448569"/>
            <a:ext cx="254649" cy="1054596"/>
          </a:xfrm>
          <a:custGeom>
            <a:avLst/>
            <a:gdLst>
              <a:gd name="connsiteX0" fmla="*/ 333699 w 333699"/>
              <a:gd name="connsiteY0" fmla="*/ 1642453 h 1642453"/>
              <a:gd name="connsiteX1" fmla="*/ 325032 w 333699"/>
              <a:gd name="connsiteY1" fmla="*/ 1620785 h 1642453"/>
              <a:gd name="connsiteX2" fmla="*/ 320698 w 333699"/>
              <a:gd name="connsiteY2" fmla="*/ 1607784 h 1642453"/>
              <a:gd name="connsiteX3" fmla="*/ 312031 w 333699"/>
              <a:gd name="connsiteY3" fmla="*/ 1594783 h 1642453"/>
              <a:gd name="connsiteX4" fmla="*/ 307697 w 333699"/>
              <a:gd name="connsiteY4" fmla="*/ 1581782 h 1642453"/>
              <a:gd name="connsiteX5" fmla="*/ 290363 w 333699"/>
              <a:gd name="connsiteY5" fmla="*/ 1555780 h 1642453"/>
              <a:gd name="connsiteX6" fmla="*/ 264361 w 333699"/>
              <a:gd name="connsiteY6" fmla="*/ 1521111 h 1642453"/>
              <a:gd name="connsiteX7" fmla="*/ 251360 w 333699"/>
              <a:gd name="connsiteY7" fmla="*/ 1495109 h 1642453"/>
              <a:gd name="connsiteX8" fmla="*/ 238359 w 333699"/>
              <a:gd name="connsiteY8" fmla="*/ 1469107 h 1642453"/>
              <a:gd name="connsiteX9" fmla="*/ 234025 w 333699"/>
              <a:gd name="connsiteY9" fmla="*/ 1451773 h 1642453"/>
              <a:gd name="connsiteX10" fmla="*/ 212357 w 333699"/>
              <a:gd name="connsiteY10" fmla="*/ 1412770 h 1642453"/>
              <a:gd name="connsiteX11" fmla="*/ 195022 w 333699"/>
              <a:gd name="connsiteY11" fmla="*/ 1373767 h 1642453"/>
              <a:gd name="connsiteX12" fmla="*/ 182021 w 333699"/>
              <a:gd name="connsiteY12" fmla="*/ 1339098 h 1642453"/>
              <a:gd name="connsiteX13" fmla="*/ 173354 w 333699"/>
              <a:gd name="connsiteY13" fmla="*/ 1326097 h 1642453"/>
              <a:gd name="connsiteX14" fmla="*/ 164687 w 333699"/>
              <a:gd name="connsiteY14" fmla="*/ 1300095 h 1642453"/>
              <a:gd name="connsiteX15" fmla="*/ 156019 w 333699"/>
              <a:gd name="connsiteY15" fmla="*/ 1261092 h 1642453"/>
              <a:gd name="connsiteX16" fmla="*/ 147352 w 333699"/>
              <a:gd name="connsiteY16" fmla="*/ 1235090 h 1642453"/>
              <a:gd name="connsiteX17" fmla="*/ 138685 w 333699"/>
              <a:gd name="connsiteY17" fmla="*/ 1222089 h 1642453"/>
              <a:gd name="connsiteX18" fmla="*/ 130018 w 333699"/>
              <a:gd name="connsiteY18" fmla="*/ 1196088 h 1642453"/>
              <a:gd name="connsiteX19" fmla="*/ 125684 w 333699"/>
              <a:gd name="connsiteY19" fmla="*/ 1183087 h 1642453"/>
              <a:gd name="connsiteX20" fmla="*/ 121350 w 333699"/>
              <a:gd name="connsiteY20" fmla="*/ 1170086 h 1642453"/>
              <a:gd name="connsiteX21" fmla="*/ 112683 w 333699"/>
              <a:gd name="connsiteY21" fmla="*/ 1131083 h 1642453"/>
              <a:gd name="connsiteX22" fmla="*/ 104016 w 333699"/>
              <a:gd name="connsiteY22" fmla="*/ 1035742 h 1642453"/>
              <a:gd name="connsiteX23" fmla="*/ 95348 w 333699"/>
              <a:gd name="connsiteY23" fmla="*/ 1001073 h 1642453"/>
              <a:gd name="connsiteX24" fmla="*/ 82347 w 333699"/>
              <a:gd name="connsiteY24" fmla="*/ 966404 h 1642453"/>
              <a:gd name="connsiteX25" fmla="*/ 78014 w 333699"/>
              <a:gd name="connsiteY25" fmla="*/ 940402 h 1642453"/>
              <a:gd name="connsiteX26" fmla="*/ 69347 w 333699"/>
              <a:gd name="connsiteY26" fmla="*/ 923068 h 1642453"/>
              <a:gd name="connsiteX27" fmla="*/ 60679 w 333699"/>
              <a:gd name="connsiteY27" fmla="*/ 901399 h 1642453"/>
              <a:gd name="connsiteX28" fmla="*/ 56346 w 333699"/>
              <a:gd name="connsiteY28" fmla="*/ 884065 h 1642453"/>
              <a:gd name="connsiteX29" fmla="*/ 52012 w 333699"/>
              <a:gd name="connsiteY29" fmla="*/ 871064 h 1642453"/>
              <a:gd name="connsiteX30" fmla="*/ 43345 w 333699"/>
              <a:gd name="connsiteY30" fmla="*/ 836395 h 1642453"/>
              <a:gd name="connsiteX31" fmla="*/ 39011 w 333699"/>
              <a:gd name="connsiteY31" fmla="*/ 788724 h 1642453"/>
              <a:gd name="connsiteX32" fmla="*/ 34677 w 333699"/>
              <a:gd name="connsiteY32" fmla="*/ 767056 h 1642453"/>
              <a:gd name="connsiteX33" fmla="*/ 26010 w 333699"/>
              <a:gd name="connsiteY33" fmla="*/ 580709 h 1642453"/>
              <a:gd name="connsiteX34" fmla="*/ 30344 w 333699"/>
              <a:gd name="connsiteY34" fmla="*/ 528706 h 1642453"/>
              <a:gd name="connsiteX35" fmla="*/ 34677 w 333699"/>
              <a:gd name="connsiteY35" fmla="*/ 489703 h 1642453"/>
              <a:gd name="connsiteX36" fmla="*/ 30344 w 333699"/>
              <a:gd name="connsiteY36" fmla="*/ 403030 h 1642453"/>
              <a:gd name="connsiteX37" fmla="*/ 26010 w 333699"/>
              <a:gd name="connsiteY37" fmla="*/ 381361 h 1642453"/>
              <a:gd name="connsiteX38" fmla="*/ 21676 w 333699"/>
              <a:gd name="connsiteY38" fmla="*/ 342359 h 1642453"/>
              <a:gd name="connsiteX39" fmla="*/ 13009 w 333699"/>
              <a:gd name="connsiteY39" fmla="*/ 273020 h 1642453"/>
              <a:gd name="connsiteX40" fmla="*/ 8675 w 333699"/>
              <a:gd name="connsiteY40" fmla="*/ 65005 h 1642453"/>
              <a:gd name="connsiteX41" fmla="*/ 4342 w 333699"/>
              <a:gd name="connsiteY41" fmla="*/ 39003 h 1642453"/>
              <a:gd name="connsiteX42" fmla="*/ 8 w 333699"/>
              <a:gd name="connsiteY42" fmla="*/ 0 h 16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699" h="1642453">
                <a:moveTo>
                  <a:pt x="333699" y="1642453"/>
                </a:moveTo>
                <a:cubicBezTo>
                  <a:pt x="330810" y="1635230"/>
                  <a:pt x="327763" y="1628069"/>
                  <a:pt x="325032" y="1620785"/>
                </a:cubicBezTo>
                <a:cubicBezTo>
                  <a:pt x="323428" y="1616508"/>
                  <a:pt x="322741" y="1611870"/>
                  <a:pt x="320698" y="1607784"/>
                </a:cubicBezTo>
                <a:cubicBezTo>
                  <a:pt x="318369" y="1603126"/>
                  <a:pt x="314360" y="1599441"/>
                  <a:pt x="312031" y="1594783"/>
                </a:cubicBezTo>
                <a:cubicBezTo>
                  <a:pt x="309988" y="1590697"/>
                  <a:pt x="309915" y="1585775"/>
                  <a:pt x="307697" y="1581782"/>
                </a:cubicBezTo>
                <a:cubicBezTo>
                  <a:pt x="302638" y="1572676"/>
                  <a:pt x="297729" y="1563145"/>
                  <a:pt x="290363" y="1555780"/>
                </a:cubicBezTo>
                <a:cubicBezTo>
                  <a:pt x="280094" y="1545512"/>
                  <a:pt x="269263" y="1535816"/>
                  <a:pt x="264361" y="1521111"/>
                </a:cubicBezTo>
                <a:cubicBezTo>
                  <a:pt x="253467" y="1488432"/>
                  <a:pt x="268162" y="1528713"/>
                  <a:pt x="251360" y="1495109"/>
                </a:cubicBezTo>
                <a:cubicBezTo>
                  <a:pt x="233418" y="1459225"/>
                  <a:pt x="263197" y="1506366"/>
                  <a:pt x="238359" y="1469107"/>
                </a:cubicBezTo>
                <a:cubicBezTo>
                  <a:pt x="236914" y="1463329"/>
                  <a:pt x="236116" y="1457350"/>
                  <a:pt x="234025" y="1451773"/>
                </a:cubicBezTo>
                <a:cubicBezTo>
                  <a:pt x="229879" y="1440716"/>
                  <a:pt x="217877" y="1421969"/>
                  <a:pt x="212357" y="1412770"/>
                </a:cubicBezTo>
                <a:cubicBezTo>
                  <a:pt x="202192" y="1372114"/>
                  <a:pt x="216444" y="1421967"/>
                  <a:pt x="195022" y="1373767"/>
                </a:cubicBezTo>
                <a:cubicBezTo>
                  <a:pt x="173691" y="1325771"/>
                  <a:pt x="210092" y="1388222"/>
                  <a:pt x="182021" y="1339098"/>
                </a:cubicBezTo>
                <a:cubicBezTo>
                  <a:pt x="179437" y="1334576"/>
                  <a:pt x="175469" y="1330856"/>
                  <a:pt x="173354" y="1326097"/>
                </a:cubicBezTo>
                <a:cubicBezTo>
                  <a:pt x="169644" y="1317748"/>
                  <a:pt x="166479" y="1309054"/>
                  <a:pt x="164687" y="1300095"/>
                </a:cubicBezTo>
                <a:cubicBezTo>
                  <a:pt x="162212" y="1287722"/>
                  <a:pt x="159692" y="1273334"/>
                  <a:pt x="156019" y="1261092"/>
                </a:cubicBezTo>
                <a:cubicBezTo>
                  <a:pt x="153394" y="1252341"/>
                  <a:pt x="152420" y="1242692"/>
                  <a:pt x="147352" y="1235090"/>
                </a:cubicBezTo>
                <a:cubicBezTo>
                  <a:pt x="144463" y="1230756"/>
                  <a:pt x="140800" y="1226848"/>
                  <a:pt x="138685" y="1222089"/>
                </a:cubicBezTo>
                <a:cubicBezTo>
                  <a:pt x="134975" y="1213741"/>
                  <a:pt x="132907" y="1204755"/>
                  <a:pt x="130018" y="1196088"/>
                </a:cubicBezTo>
                <a:lnTo>
                  <a:pt x="125684" y="1183087"/>
                </a:lnTo>
                <a:cubicBezTo>
                  <a:pt x="124239" y="1178753"/>
                  <a:pt x="122246" y="1174565"/>
                  <a:pt x="121350" y="1170086"/>
                </a:cubicBezTo>
                <a:cubicBezTo>
                  <a:pt x="115849" y="1142577"/>
                  <a:pt x="118804" y="1155563"/>
                  <a:pt x="112683" y="1131083"/>
                </a:cubicBezTo>
                <a:cubicBezTo>
                  <a:pt x="111189" y="1110174"/>
                  <a:pt x="108755" y="1061018"/>
                  <a:pt x="104016" y="1035742"/>
                </a:cubicBezTo>
                <a:cubicBezTo>
                  <a:pt x="101821" y="1024034"/>
                  <a:pt x="97684" y="1012754"/>
                  <a:pt x="95348" y="1001073"/>
                </a:cubicBezTo>
                <a:cubicBezTo>
                  <a:pt x="89994" y="974298"/>
                  <a:pt x="95101" y="985533"/>
                  <a:pt x="82347" y="966404"/>
                </a:cubicBezTo>
                <a:cubicBezTo>
                  <a:pt x="80903" y="957737"/>
                  <a:pt x="80539" y="948818"/>
                  <a:pt x="78014" y="940402"/>
                </a:cubicBezTo>
                <a:cubicBezTo>
                  <a:pt x="76158" y="934214"/>
                  <a:pt x="71971" y="928971"/>
                  <a:pt x="69347" y="923068"/>
                </a:cubicBezTo>
                <a:cubicBezTo>
                  <a:pt x="66187" y="915959"/>
                  <a:pt x="63139" y="908779"/>
                  <a:pt x="60679" y="901399"/>
                </a:cubicBezTo>
                <a:cubicBezTo>
                  <a:pt x="58796" y="895749"/>
                  <a:pt x="57982" y="889792"/>
                  <a:pt x="56346" y="884065"/>
                </a:cubicBezTo>
                <a:cubicBezTo>
                  <a:pt x="55091" y="879673"/>
                  <a:pt x="53120" y="875496"/>
                  <a:pt x="52012" y="871064"/>
                </a:cubicBezTo>
                <a:cubicBezTo>
                  <a:pt x="41548" y="829214"/>
                  <a:pt x="53253" y="866122"/>
                  <a:pt x="43345" y="836395"/>
                </a:cubicBezTo>
                <a:cubicBezTo>
                  <a:pt x="41900" y="820505"/>
                  <a:pt x="40990" y="804557"/>
                  <a:pt x="39011" y="788724"/>
                </a:cubicBezTo>
                <a:cubicBezTo>
                  <a:pt x="38097" y="781415"/>
                  <a:pt x="35045" y="774413"/>
                  <a:pt x="34677" y="767056"/>
                </a:cubicBezTo>
                <a:cubicBezTo>
                  <a:pt x="24178" y="557074"/>
                  <a:pt x="37961" y="676313"/>
                  <a:pt x="26010" y="580709"/>
                </a:cubicBezTo>
                <a:cubicBezTo>
                  <a:pt x="27455" y="563375"/>
                  <a:pt x="28695" y="546022"/>
                  <a:pt x="30344" y="528706"/>
                </a:cubicBezTo>
                <a:cubicBezTo>
                  <a:pt x="31584" y="515684"/>
                  <a:pt x="34677" y="502784"/>
                  <a:pt x="34677" y="489703"/>
                </a:cubicBezTo>
                <a:cubicBezTo>
                  <a:pt x="34677" y="460776"/>
                  <a:pt x="32651" y="431865"/>
                  <a:pt x="30344" y="403030"/>
                </a:cubicBezTo>
                <a:cubicBezTo>
                  <a:pt x="29757" y="395687"/>
                  <a:pt x="27052" y="388653"/>
                  <a:pt x="26010" y="381361"/>
                </a:cubicBezTo>
                <a:cubicBezTo>
                  <a:pt x="24160" y="368412"/>
                  <a:pt x="23298" y="355339"/>
                  <a:pt x="21676" y="342359"/>
                </a:cubicBezTo>
                <a:cubicBezTo>
                  <a:pt x="9311" y="243434"/>
                  <a:pt x="26389" y="393428"/>
                  <a:pt x="13009" y="273020"/>
                </a:cubicBezTo>
                <a:cubicBezTo>
                  <a:pt x="11564" y="203682"/>
                  <a:pt x="11242" y="134311"/>
                  <a:pt x="8675" y="65005"/>
                </a:cubicBezTo>
                <a:cubicBezTo>
                  <a:pt x="8350" y="56224"/>
                  <a:pt x="5678" y="47688"/>
                  <a:pt x="4342" y="39003"/>
                </a:cubicBezTo>
                <a:cubicBezTo>
                  <a:pt x="-401" y="8175"/>
                  <a:pt x="8" y="18213"/>
                  <a:pt x="8" y="0"/>
                </a:cubicBezTo>
              </a:path>
            </a:pathLst>
          </a:custGeom>
          <a:noFill/>
          <a:ln w="63500"/>
        </p:spPr>
        <p:style>
          <a:lnRef idx="1">
            <a:schemeClr val="accent1"/>
          </a:lnRef>
          <a:fillRef idx="3">
            <a:schemeClr val="accent1"/>
          </a:fillRef>
          <a:effectRef idx="2">
            <a:schemeClr val="accent1"/>
          </a:effectRef>
          <a:fontRef idx="minor">
            <a:schemeClr val="lt1"/>
          </a:fontRef>
        </p:style>
        <p:txBody>
          <a:bodyPr lIns="43205" tIns="21603" rIns="43205" bIns="21603" anchor="ctr"/>
          <a:lstStyle/>
          <a:p>
            <a:pPr algn="ctr">
              <a:defRPr/>
            </a:pPr>
            <a:endParaRPr lang="en-CA" sz="1350" dirty="0">
              <a:latin typeface="Calibri"/>
            </a:endParaRPr>
          </a:p>
        </p:txBody>
      </p:sp>
      <p:grpSp>
        <p:nvGrpSpPr>
          <p:cNvPr id="30" name="Group 29"/>
          <p:cNvGrpSpPr>
            <a:grpSpLocks/>
          </p:cNvGrpSpPr>
          <p:nvPr/>
        </p:nvGrpSpPr>
        <p:grpSpPr bwMode="auto">
          <a:xfrm>
            <a:off x="6350765" y="3743707"/>
            <a:ext cx="64294" cy="1246585"/>
            <a:chOff x="6827856" y="3436584"/>
            <a:chExt cx="99504" cy="1447439"/>
          </a:xfrm>
        </p:grpSpPr>
        <p:cxnSp>
          <p:nvCxnSpPr>
            <p:cNvPr id="31" name="Straight Connector 30"/>
            <p:cNvCxnSpPr/>
            <p:nvPr/>
          </p:nvCxnSpPr>
          <p:spPr>
            <a:xfrm>
              <a:off x="6927360" y="3436584"/>
              <a:ext cx="0" cy="1447439"/>
            </a:xfrm>
            <a:prstGeom prst="line">
              <a:avLst/>
            </a:prstGeom>
            <a:ln w="127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827856" y="3436584"/>
              <a:ext cx="0" cy="1447439"/>
            </a:xfrm>
            <a:prstGeom prst="line">
              <a:avLst/>
            </a:prstGeom>
            <a:ln w="12700">
              <a:solidFill>
                <a:srgbClr val="FFFF00"/>
              </a:solidFill>
            </a:ln>
          </p:spPr>
          <p:style>
            <a:lnRef idx="2">
              <a:schemeClr val="accent1"/>
            </a:lnRef>
            <a:fillRef idx="0">
              <a:schemeClr val="accent1"/>
            </a:fillRef>
            <a:effectRef idx="1">
              <a:schemeClr val="accent1"/>
            </a:effectRef>
            <a:fontRef idx="minor">
              <a:schemeClr val="tx1"/>
            </a:fontRef>
          </p:style>
        </p:cxnSp>
      </p:grpSp>
      <p:cxnSp>
        <p:nvCxnSpPr>
          <p:cNvPr id="33" name="Straight Arrow Connector 32"/>
          <p:cNvCxnSpPr/>
          <p:nvPr/>
        </p:nvCxnSpPr>
        <p:spPr>
          <a:xfrm flipH="1">
            <a:off x="6234864" y="4119348"/>
            <a:ext cx="796259"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667119" y="4107939"/>
            <a:ext cx="66303" cy="74117"/>
          </a:xfrm>
          <a:prstGeom prst="ellipse">
            <a:avLst/>
          </a:prstGeom>
        </p:spPr>
        <p:style>
          <a:lnRef idx="1">
            <a:schemeClr val="accent1"/>
          </a:lnRef>
          <a:fillRef idx="3">
            <a:schemeClr val="accent1"/>
          </a:fillRef>
          <a:effectRef idx="2">
            <a:schemeClr val="accent1"/>
          </a:effectRef>
          <a:fontRef idx="minor">
            <a:schemeClr val="lt1"/>
          </a:fontRef>
        </p:style>
        <p:txBody>
          <a:bodyPr lIns="43205" tIns="21603" rIns="43205" bIns="21603" anchor="ctr"/>
          <a:lstStyle/>
          <a:p>
            <a:pPr algn="ctr">
              <a:defRPr/>
            </a:pPr>
            <a:endParaRPr lang="en-CA" sz="1350" dirty="0">
              <a:latin typeface="Calibri"/>
            </a:endParaRPr>
          </a:p>
        </p:txBody>
      </p:sp>
    </p:spTree>
    <p:extLst>
      <p:ext uri="{BB962C8B-B14F-4D97-AF65-F5344CB8AC3E}">
        <p14:creationId xmlns:p14="http://schemas.microsoft.com/office/powerpoint/2010/main" val="3143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righ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0"/>
          </p:nvPr>
        </p:nvSpPr>
        <p:spPr>
          <a:xfrm>
            <a:off x="372533" y="310464"/>
            <a:ext cx="8314267" cy="573119"/>
          </a:xfrm>
        </p:spPr>
        <p:txBody>
          <a:bodyPr>
            <a:noAutofit/>
          </a:bodyPr>
          <a:lstStyle/>
          <a:p>
            <a:r>
              <a:rPr lang="en-US" b="1" dirty="0" smtClean="0">
                <a:latin typeface="Arial" panose="020B0604020202020204" pitchFamily="34" charset="0"/>
                <a:cs typeface="Arial" panose="020B0604020202020204" pitchFamily="34" charset="0"/>
              </a:rPr>
              <a:t>Lower Complication Rates</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372533" y="1368275"/>
            <a:ext cx="8211871" cy="424732"/>
          </a:xfrm>
          <a:prstGeom prst="rect">
            <a:avLst/>
          </a:prstGeom>
          <a:noFill/>
        </p:spPr>
        <p:txBody>
          <a:bodyPr wrap="square" rtlCol="0">
            <a:spAutoFit/>
          </a:bodyPr>
          <a:lstStyle/>
          <a:p>
            <a:pPr>
              <a:lnSpc>
                <a:spcPct val="120000"/>
              </a:lnSpc>
              <a:spcAft>
                <a:spcPts val="1200"/>
              </a:spcAft>
            </a:pPr>
            <a:r>
              <a:rPr lang="en-US" dirty="0">
                <a:solidFill>
                  <a:srgbClr val="262626"/>
                </a:solidFill>
                <a:latin typeface="Arial" panose="020B0604020202020204" pitchFamily="34" charset="0"/>
                <a:cs typeface="Arial" panose="020B0604020202020204" pitchFamily="34" charset="0"/>
              </a:rPr>
              <a:t>Profound’s technology results in fewer significant complications</a:t>
            </a:r>
          </a:p>
        </p:txBody>
      </p:sp>
      <p:sp>
        <p:nvSpPr>
          <p:cNvPr id="15" name="TextBox 14"/>
          <p:cNvSpPr txBox="1"/>
          <p:nvPr/>
        </p:nvSpPr>
        <p:spPr>
          <a:xfrm>
            <a:off x="1275641" y="6396449"/>
            <a:ext cx="4716873" cy="415498"/>
          </a:xfrm>
          <a:prstGeom prst="rect">
            <a:avLst/>
          </a:prstGeom>
          <a:noFill/>
        </p:spPr>
        <p:txBody>
          <a:bodyPr wrap="square" rtlCol="0">
            <a:spAutoFit/>
          </a:bodyPr>
          <a:lstStyle/>
          <a:p>
            <a:pPr lvl="0"/>
            <a:r>
              <a:rPr lang="en-CA" sz="600" dirty="0" smtClean="0">
                <a:solidFill>
                  <a:srgbClr val="797979"/>
                </a:solidFill>
                <a:latin typeface="Arial Narrow" panose="020B0606020202030204" pitchFamily="34" charset="0"/>
              </a:rPr>
              <a:t>*</a:t>
            </a:r>
            <a:r>
              <a:rPr lang="en-CA" sz="700" dirty="0" smtClean="0">
                <a:solidFill>
                  <a:srgbClr val="797979"/>
                </a:solidFill>
                <a:latin typeface="Arial Narrow" panose="020B0606020202030204" pitchFamily="34" charset="0"/>
              </a:rPr>
              <a:t>Thompson </a:t>
            </a:r>
            <a:r>
              <a:rPr lang="en-CA" sz="700" dirty="0">
                <a:solidFill>
                  <a:srgbClr val="797979"/>
                </a:solidFill>
                <a:latin typeface="Arial Narrow" panose="020B0606020202030204" pitchFamily="34" charset="0"/>
              </a:rPr>
              <a:t>(Chair) et al for AUA Prostate Cancer Clinical Guideline Update Panel (2007) Guideline </a:t>
            </a:r>
            <a:r>
              <a:rPr lang="en-CA" sz="700" dirty="0" smtClean="0">
                <a:solidFill>
                  <a:srgbClr val="797979"/>
                </a:solidFill>
                <a:latin typeface="Arial Narrow" panose="020B0606020202030204" pitchFamily="34" charset="0"/>
              </a:rPr>
              <a:t>for </a:t>
            </a:r>
            <a:r>
              <a:rPr lang="en-CA" sz="700" dirty="0">
                <a:solidFill>
                  <a:srgbClr val="797979"/>
                </a:solidFill>
                <a:latin typeface="Arial Narrow" panose="020B0606020202030204" pitchFamily="34" charset="0"/>
              </a:rPr>
              <a:t>the management of clinically localized prostate cancer: 2007 update. The Journal of Urology 177(6): </a:t>
            </a:r>
            <a:r>
              <a:rPr lang="en-CA" sz="700" dirty="0" smtClean="0">
                <a:solidFill>
                  <a:srgbClr val="797979"/>
                </a:solidFill>
                <a:latin typeface="Arial Narrow" panose="020B0606020202030204" pitchFamily="34" charset="0"/>
              </a:rPr>
              <a:t>2106-31</a:t>
            </a:r>
          </a:p>
          <a:p>
            <a:pPr lvl="0"/>
            <a:r>
              <a:rPr lang="en-CA" sz="700" dirty="0" smtClean="0">
                <a:solidFill>
                  <a:srgbClr val="797979"/>
                </a:solidFill>
                <a:latin typeface="Arial Narrow" panose="020B0606020202030204" pitchFamily="34" charset="0"/>
              </a:rPr>
              <a:t>*PMI 12-month Phase 1 Trial, GCP-10102 Table 10.</a:t>
            </a:r>
            <a:endParaRPr lang="en-CA" sz="700" dirty="0">
              <a:solidFill>
                <a:srgbClr val="797979"/>
              </a:solidFill>
              <a:latin typeface="Arial Narrow" panose="020B060602020203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63" y="2022593"/>
            <a:ext cx="8188612" cy="3783884"/>
          </a:xfrm>
          <a:prstGeom prst="rect">
            <a:avLst/>
          </a:prstGeom>
        </p:spPr>
      </p:pic>
    </p:spTree>
    <p:extLst>
      <p:ext uri="{BB962C8B-B14F-4D97-AF65-F5344CB8AC3E}">
        <p14:creationId xmlns:p14="http://schemas.microsoft.com/office/powerpoint/2010/main" val="3017934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0"/>
          </p:nvPr>
        </p:nvSpPr>
        <p:spPr>
          <a:xfrm>
            <a:off x="372533" y="310464"/>
            <a:ext cx="8314267" cy="573119"/>
          </a:xfrm>
        </p:spPr>
        <p:txBody>
          <a:bodyPr>
            <a:noAutofit/>
          </a:bodyPr>
          <a:lstStyle/>
          <a:p>
            <a:r>
              <a:rPr lang="en-US" b="1" dirty="0" smtClean="0">
                <a:latin typeface="Arial" panose="020B0604020202020204" pitchFamily="34" charset="0"/>
                <a:cs typeface="Arial" panose="020B0604020202020204" pitchFamily="34" charset="0"/>
              </a:rPr>
              <a:t>Phase I Clinical Trial – 12-month data</a:t>
            </a:r>
            <a:endParaRPr lang="en-US" b="1" dirty="0">
              <a:latin typeface="Arial" panose="020B0604020202020204" pitchFamily="34" charset="0"/>
              <a:cs typeface="Arial" panose="020B0604020202020204" pitchFamily="34" charset="0"/>
            </a:endParaRPr>
          </a:p>
        </p:txBody>
      </p:sp>
      <p:sp>
        <p:nvSpPr>
          <p:cNvPr id="7" name="TextBox 6"/>
          <p:cNvSpPr txBox="1"/>
          <p:nvPr/>
        </p:nvSpPr>
        <p:spPr>
          <a:xfrm>
            <a:off x="372533" y="1368275"/>
            <a:ext cx="8211871" cy="923330"/>
          </a:xfrm>
          <a:prstGeom prst="rect">
            <a:avLst/>
          </a:prstGeom>
          <a:noFill/>
        </p:spPr>
        <p:txBody>
          <a:bodyPr wrap="square" rtlCol="0">
            <a:spAutoFit/>
          </a:bodyPr>
          <a:lstStyle/>
          <a:p>
            <a:pPr>
              <a:spcAft>
                <a:spcPts val="1200"/>
              </a:spcAft>
            </a:pPr>
            <a:r>
              <a:rPr lang="en-US" dirty="0">
                <a:solidFill>
                  <a:srgbClr val="262626"/>
                </a:solidFill>
                <a:latin typeface="Arial" panose="020B0604020202020204" pitchFamily="34" charset="0"/>
                <a:cs typeface="Arial" panose="020B0604020202020204" pitchFamily="34" charset="0"/>
              </a:rPr>
              <a:t>The Phase I trial has demonstrated that MRI-guided TULSA provides accurate treatment planning, real-time thermal dosimetry and precise control of prostate ablation to within 1.3 mm, with a well-tolerated side-effect profile. </a:t>
            </a:r>
          </a:p>
        </p:txBody>
      </p:sp>
      <p:sp>
        <p:nvSpPr>
          <p:cNvPr id="9" name="TextBox 8"/>
          <p:cNvSpPr txBox="1"/>
          <p:nvPr/>
        </p:nvSpPr>
        <p:spPr>
          <a:xfrm>
            <a:off x="372533" y="2600592"/>
            <a:ext cx="8211871" cy="3619453"/>
          </a:xfrm>
          <a:prstGeom prst="rect">
            <a:avLst/>
          </a:prstGeom>
          <a:noFill/>
        </p:spPr>
        <p:txBody>
          <a:bodyPr wrap="square" rtlCol="0">
            <a:spAutoFit/>
          </a:bodyPr>
          <a:lstStyle/>
          <a:p>
            <a:pPr>
              <a:lnSpc>
                <a:spcPct val="120000"/>
              </a:lnSpc>
              <a:spcAft>
                <a:spcPts val="1200"/>
              </a:spcAft>
            </a:pPr>
            <a:r>
              <a:rPr lang="en-US" dirty="0" smtClean="0">
                <a:solidFill>
                  <a:srgbClr val="5B9BD5"/>
                </a:solidFill>
                <a:latin typeface="Arial" panose="020B0604020202020204" pitchFamily="34" charset="0"/>
                <a:cs typeface="Arial" panose="020B0604020202020204" pitchFamily="34" charset="0"/>
              </a:rPr>
              <a:t>Outcomes:</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30 patients treated with at least 12 month follow-up</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No intraoperative complications, no rectal injury or fistula</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Erectile dysfunction rate of 8% (IIEF item 2 ≥ 2)</a:t>
            </a:r>
            <a:endParaRPr lang="en-US" dirty="0">
              <a:solidFill>
                <a:srgbClr val="262626"/>
              </a:solidFill>
              <a:latin typeface="Arial" panose="020B0604020202020204" pitchFamily="34" charset="0"/>
              <a:cs typeface="Arial" panose="020B0604020202020204" pitchFamily="34" charset="0"/>
            </a:endParaRP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At </a:t>
            </a:r>
            <a:r>
              <a:rPr lang="en-US" dirty="0">
                <a:solidFill>
                  <a:srgbClr val="262626"/>
                </a:solidFill>
                <a:latin typeface="Arial" panose="020B0604020202020204" pitchFamily="34" charset="0"/>
                <a:cs typeface="Arial" panose="020B0604020202020204" pitchFamily="34" charset="0"/>
              </a:rPr>
              <a:t>12 months, only 1 patient (3%) with Grade 1 urinary </a:t>
            </a:r>
            <a:r>
              <a:rPr lang="en-US" dirty="0" smtClean="0">
                <a:solidFill>
                  <a:srgbClr val="262626"/>
                </a:solidFill>
                <a:latin typeface="Arial" panose="020B0604020202020204" pitchFamily="34" charset="0"/>
                <a:cs typeface="Arial" panose="020B0604020202020204" pitchFamily="34" charset="0"/>
              </a:rPr>
              <a:t>incontinence          (</a:t>
            </a:r>
            <a:r>
              <a:rPr lang="en-US" dirty="0">
                <a:solidFill>
                  <a:srgbClr val="262626"/>
                </a:solidFill>
                <a:latin typeface="Arial" panose="020B0604020202020204" pitchFamily="34" charset="0"/>
                <a:cs typeface="Arial" panose="020B0604020202020204" pitchFamily="34" charset="0"/>
              </a:rPr>
              <a:t>no pads)</a:t>
            </a:r>
          </a:p>
          <a:p>
            <a:pPr marL="285750" indent="-285750">
              <a:lnSpc>
                <a:spcPct val="120000"/>
              </a:lnSpc>
              <a:spcAft>
                <a:spcPts val="1200"/>
              </a:spcAft>
              <a:buFont typeface="Arial"/>
              <a:buChar char="•"/>
            </a:pPr>
            <a:r>
              <a:rPr lang="en-US" dirty="0">
                <a:solidFill>
                  <a:srgbClr val="262626"/>
                </a:solidFill>
                <a:latin typeface="Arial" panose="020B0604020202020204" pitchFamily="34" charset="0"/>
                <a:cs typeface="Arial" panose="020B0604020202020204" pitchFamily="34" charset="0"/>
              </a:rPr>
              <a:t>Functional quality-of-life outcomes back to baseline </a:t>
            </a:r>
            <a:r>
              <a:rPr lang="en-US" dirty="0" smtClean="0">
                <a:solidFill>
                  <a:srgbClr val="262626"/>
                </a:solidFill>
                <a:latin typeface="Arial" panose="020B0604020202020204" pitchFamily="34" charset="0"/>
                <a:cs typeface="Arial" panose="020B0604020202020204" pitchFamily="34" charset="0"/>
              </a:rPr>
              <a:t>levels</a:t>
            </a:r>
            <a:endParaRPr lang="en-US" dirty="0">
              <a:solidFill>
                <a:srgbClr val="262626"/>
              </a:solidFill>
              <a:latin typeface="Arial" panose="020B0604020202020204" pitchFamily="34" charset="0"/>
              <a:cs typeface="Arial" panose="020B0604020202020204" pitchFamily="34" charset="0"/>
            </a:endParaRPr>
          </a:p>
          <a:p>
            <a:pPr marL="273050" indent="-273050">
              <a:spcAft>
                <a:spcPts val="1200"/>
              </a:spcAft>
              <a:buFont typeface="Arial"/>
              <a:buChar char="•"/>
            </a:pPr>
            <a:endParaRPr lang="en-US" dirty="0" smtClean="0">
              <a:solidFill>
                <a:srgbClr val="262626"/>
              </a:solidFill>
              <a:latin typeface="Helvetica"/>
              <a:cs typeface="Helvetica"/>
            </a:endParaRPr>
          </a:p>
        </p:txBody>
      </p:sp>
    </p:spTree>
    <p:extLst>
      <p:ext uri="{BB962C8B-B14F-4D97-AF65-F5344CB8AC3E}">
        <p14:creationId xmlns:p14="http://schemas.microsoft.com/office/powerpoint/2010/main" val="4208453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2184179"/>
            <a:ext cx="2072488" cy="696356"/>
          </a:xfrm>
          <a:prstGeom prst="rect">
            <a:avLst/>
          </a:prstGeom>
        </p:spPr>
      </p:pic>
      <p:sp>
        <p:nvSpPr>
          <p:cNvPr id="5" name="Subtitle 4"/>
          <p:cNvSpPr>
            <a:spLocks noGrp="1"/>
          </p:cNvSpPr>
          <p:nvPr>
            <p:ph type="body" sz="quarter" idx="10"/>
          </p:nvPr>
        </p:nvSpPr>
        <p:spPr>
          <a:xfrm>
            <a:off x="457201" y="1370391"/>
            <a:ext cx="8229600" cy="562373"/>
          </a:xfrm>
        </p:spPr>
        <p:txBody>
          <a:bodyPr>
            <a:noAutofit/>
          </a:bodyPr>
          <a:lstStyle/>
          <a:p>
            <a:r>
              <a:rPr lang="en-US" sz="1800" dirty="0" smtClean="0">
                <a:solidFill>
                  <a:schemeClr val="tx1"/>
                </a:solidFill>
              </a:rPr>
              <a:t>Current techniques may damage tissue far outside the therapy target area, or risk damage to critical structures</a:t>
            </a:r>
            <a:endParaRPr lang="en-US" sz="1800" dirty="0">
              <a:solidFill>
                <a:schemeClr val="tx1"/>
              </a:solidFill>
            </a:endParaRPr>
          </a:p>
        </p:txBody>
      </p:sp>
      <p:sp>
        <p:nvSpPr>
          <p:cNvPr id="2" name="Title 1"/>
          <p:cNvSpPr>
            <a:spLocks noGrp="1"/>
          </p:cNvSpPr>
          <p:nvPr>
            <p:ph type="ctrTitle" idx="4294967295"/>
          </p:nvPr>
        </p:nvSpPr>
        <p:spPr>
          <a:xfrm>
            <a:off x="426720" y="119126"/>
            <a:ext cx="7986713" cy="936625"/>
          </a:xfrm>
        </p:spPr>
        <p:txBody>
          <a:bodyPr>
            <a:normAutofit/>
          </a:bodyPr>
          <a:lstStyle/>
          <a:p>
            <a:pPr algn="l">
              <a:spcBef>
                <a:spcPct val="20000"/>
              </a:spcBef>
            </a:pPr>
            <a:r>
              <a:rPr lang="en-US" sz="2400" b="1" dirty="0" smtClean="0">
                <a:solidFill>
                  <a:srgbClr val="FFFFFF"/>
                </a:solidFill>
                <a:latin typeface="Arial" panose="020B0604020202020204" pitchFamily="34" charset="0"/>
                <a:ea typeface="+mn-ea"/>
                <a:cs typeface="Arial" panose="020B0604020202020204" pitchFamily="34" charset="0"/>
              </a:rPr>
              <a:t>Current Therapies</a:t>
            </a:r>
            <a:endParaRPr lang="en-US" sz="2400" b="1" dirty="0">
              <a:solidFill>
                <a:srgbClr val="FFFFFF"/>
              </a:solidFill>
              <a:latin typeface="Arial" panose="020B0604020202020204" pitchFamily="34" charset="0"/>
              <a:ea typeface="+mn-ea"/>
              <a:cs typeface="Arial" panose="020B0604020202020204" pitchFamily="34" charset="0"/>
            </a:endParaRPr>
          </a:p>
        </p:txBody>
      </p:sp>
      <p:sp>
        <p:nvSpPr>
          <p:cNvPr id="3" name="Slide Number Placeholder 2"/>
          <p:cNvSpPr>
            <a:spLocks noGrp="1"/>
          </p:cNvSpPr>
          <p:nvPr>
            <p:ph type="sldNum" sz="quarter" idx="4294967295"/>
          </p:nvPr>
        </p:nvSpPr>
        <p:spPr>
          <a:xfrm>
            <a:off x="7010400" y="6356350"/>
            <a:ext cx="2133600" cy="365125"/>
          </a:xfrm>
        </p:spPr>
        <p:txBody>
          <a:bodyPr/>
          <a:lstStyle/>
          <a:p>
            <a:fld id="{344A9B8A-AD71-8C4D-B99D-D713E9DC37E0}" type="slidenum">
              <a:rPr lang="en-US" smtClean="0"/>
              <a:t>15</a:t>
            </a:fld>
            <a:endParaRPr lang="en-US"/>
          </a:p>
        </p:txBody>
      </p:sp>
      <p:sp>
        <p:nvSpPr>
          <p:cNvPr id="6" name="Subtitle 4"/>
          <p:cNvSpPr txBox="1">
            <a:spLocks/>
          </p:cNvSpPr>
          <p:nvPr/>
        </p:nvSpPr>
        <p:spPr>
          <a:xfrm>
            <a:off x="535325" y="2350767"/>
            <a:ext cx="1960225" cy="3619499"/>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kern="1200">
                <a:solidFill>
                  <a:srgbClr val="797979"/>
                </a:solidFill>
                <a:latin typeface="+mn-lt"/>
                <a:ea typeface="+mn-ea"/>
                <a:cs typeface="+mn-cs"/>
              </a:defRPr>
            </a:lvl1pPr>
            <a:lvl2pPr marL="457200" marR="0" indent="-228600" algn="l" defTabSz="457200" rtl="0" eaLnBrk="1" fontAlgn="auto" latinLnBrk="0" hangingPunct="1">
              <a:lnSpc>
                <a:spcPct val="100000"/>
              </a:lnSpc>
              <a:spcBef>
                <a:spcPct val="20000"/>
              </a:spcBef>
              <a:spcAft>
                <a:spcPts val="0"/>
              </a:spcAft>
              <a:buClr>
                <a:srgbClr val="51A7FF"/>
              </a:buClr>
              <a:buSzTx/>
              <a:buFont typeface="Wingdings" charset="2"/>
              <a:buChar char="§"/>
              <a:tabLst/>
              <a:defRPr sz="1800" kern="1200">
                <a:solidFill>
                  <a:srgbClr val="797979"/>
                </a:solidFill>
                <a:latin typeface="+mn-lt"/>
                <a:ea typeface="+mn-ea"/>
                <a:cs typeface="+mn-cs"/>
              </a:defRPr>
            </a:lvl2pPr>
            <a:lvl3pPr marL="685800" marR="0" indent="-228600" algn="l" defTabSz="457200" rtl="0" eaLnBrk="1" fontAlgn="auto" latinLnBrk="0" hangingPunct="1">
              <a:lnSpc>
                <a:spcPct val="100000"/>
              </a:lnSpc>
              <a:spcBef>
                <a:spcPts val="0"/>
              </a:spcBef>
              <a:spcAft>
                <a:spcPts val="0"/>
              </a:spcAft>
              <a:buClr>
                <a:srgbClr val="797979"/>
              </a:buClr>
              <a:buSzTx/>
              <a:buFont typeface="Arial"/>
              <a:buChar char="•"/>
              <a:tabLst/>
              <a:defRPr sz="1800" kern="1200">
                <a:solidFill>
                  <a:srgbClr val="797979"/>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Aft>
                <a:spcPts val="500"/>
              </a:spcAft>
            </a:pPr>
            <a:r>
              <a:rPr lang="en-US" sz="1600" dirty="0" smtClean="0">
                <a:solidFill>
                  <a:srgbClr val="0079C1"/>
                </a:solidFill>
                <a:latin typeface="Arial" panose="020B0604020202020204" pitchFamily="34" charset="0"/>
                <a:cs typeface="Arial" panose="020B0604020202020204" pitchFamily="34" charset="0"/>
              </a:rPr>
              <a:t>Radiation</a:t>
            </a:r>
            <a:r>
              <a:rPr lang="en-US" dirty="0" smtClean="0">
                <a:solidFill>
                  <a:srgbClr val="51A7FF"/>
                </a:solidFill>
              </a:rPr>
              <a:t/>
            </a:r>
            <a:br>
              <a:rPr lang="en-US" dirty="0" smtClean="0">
                <a:solidFill>
                  <a:srgbClr val="51A7FF"/>
                </a:solidFill>
              </a:rPr>
            </a:br>
            <a:endParaRPr lang="en-US" dirty="0" smtClean="0">
              <a:solidFill>
                <a:srgbClr val="51A7FF"/>
              </a:solidFill>
            </a:endParaRP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Non-invasive</a:t>
            </a: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Outside-In</a:t>
            </a: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Risk associated with treatment of surrounding tissue</a:t>
            </a: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High rate of side effects, including damage to bowel</a:t>
            </a:r>
            <a:endParaRPr lang="en-US" sz="1400" dirty="0">
              <a:latin typeface="Arial" panose="020B0604020202020204" pitchFamily="34" charset="0"/>
              <a:cs typeface="Arial" panose="020B0604020202020204" pitchFamily="34" charset="0"/>
            </a:endParaRPr>
          </a:p>
        </p:txBody>
      </p:sp>
      <p:sp>
        <p:nvSpPr>
          <p:cNvPr id="8" name="Subtitle 4"/>
          <p:cNvSpPr txBox="1">
            <a:spLocks/>
          </p:cNvSpPr>
          <p:nvPr/>
        </p:nvSpPr>
        <p:spPr>
          <a:xfrm>
            <a:off x="2329178" y="2371136"/>
            <a:ext cx="2121519" cy="3619499"/>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kern="1200">
                <a:solidFill>
                  <a:srgbClr val="797979"/>
                </a:solidFill>
                <a:latin typeface="+mn-lt"/>
                <a:ea typeface="+mn-ea"/>
                <a:cs typeface="+mn-cs"/>
              </a:defRPr>
            </a:lvl1pPr>
            <a:lvl2pPr marL="457200" marR="0" indent="-228600" algn="l" defTabSz="457200" rtl="0" eaLnBrk="1" fontAlgn="auto" latinLnBrk="0" hangingPunct="1">
              <a:lnSpc>
                <a:spcPct val="100000"/>
              </a:lnSpc>
              <a:spcBef>
                <a:spcPct val="20000"/>
              </a:spcBef>
              <a:spcAft>
                <a:spcPts val="0"/>
              </a:spcAft>
              <a:buClr>
                <a:srgbClr val="51A7FF"/>
              </a:buClr>
              <a:buSzTx/>
              <a:buFont typeface="Wingdings" charset="2"/>
              <a:buChar char="§"/>
              <a:tabLst/>
              <a:defRPr sz="1800" kern="1200">
                <a:solidFill>
                  <a:srgbClr val="797979"/>
                </a:solidFill>
                <a:latin typeface="+mn-lt"/>
                <a:ea typeface="+mn-ea"/>
                <a:cs typeface="+mn-cs"/>
              </a:defRPr>
            </a:lvl2pPr>
            <a:lvl3pPr marL="685800" marR="0" indent="-228600" algn="l" defTabSz="457200" rtl="0" eaLnBrk="1" fontAlgn="auto" latinLnBrk="0" hangingPunct="1">
              <a:lnSpc>
                <a:spcPct val="100000"/>
              </a:lnSpc>
              <a:spcBef>
                <a:spcPts val="0"/>
              </a:spcBef>
              <a:spcAft>
                <a:spcPts val="0"/>
              </a:spcAft>
              <a:buClr>
                <a:srgbClr val="797979"/>
              </a:buClr>
              <a:buSzTx/>
              <a:buFont typeface="Arial"/>
              <a:buChar char="•"/>
              <a:tabLst/>
              <a:defRPr sz="1800" kern="1200">
                <a:solidFill>
                  <a:srgbClr val="797979"/>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Aft>
                <a:spcPts val="500"/>
              </a:spcAft>
            </a:pPr>
            <a:r>
              <a:rPr lang="en-US" sz="1600" dirty="0" smtClean="0">
                <a:solidFill>
                  <a:srgbClr val="0079C1"/>
                </a:solidFill>
                <a:latin typeface="Arial" panose="020B0604020202020204" pitchFamily="34" charset="0"/>
                <a:cs typeface="Arial" panose="020B0604020202020204" pitchFamily="34" charset="0"/>
              </a:rPr>
              <a:t>HIFU</a:t>
            </a:r>
            <a:r>
              <a:rPr lang="en-US" dirty="0" smtClean="0">
                <a:solidFill>
                  <a:srgbClr val="51A7FF"/>
                </a:solidFill>
              </a:rPr>
              <a:t/>
            </a:r>
            <a:br>
              <a:rPr lang="en-US" dirty="0" smtClean="0">
                <a:solidFill>
                  <a:srgbClr val="51A7FF"/>
                </a:solidFill>
              </a:rPr>
            </a:br>
            <a:endParaRPr lang="en-US" dirty="0" smtClean="0">
              <a:solidFill>
                <a:srgbClr val="51A7FF"/>
              </a:solidFill>
            </a:endParaRP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Non-invasive</a:t>
            </a: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Outside-In (Trans-rectal)</a:t>
            </a:r>
          </a:p>
          <a:p>
            <a:pPr marL="256032" indent="-164592">
              <a:buClr>
                <a:srgbClr val="51A7FF"/>
              </a:buClr>
              <a:buFont typeface="Wingdings" charset="2"/>
              <a:buChar char="§"/>
            </a:pPr>
            <a:r>
              <a:rPr lang="en-US" sz="1400" dirty="0">
                <a:latin typeface="Arial" panose="020B0604020202020204" pitchFamily="34" charset="0"/>
                <a:cs typeface="Arial" panose="020B0604020202020204" pitchFamily="34" charset="0"/>
              </a:rPr>
              <a:t>High rate of side effects, </a:t>
            </a:r>
            <a:r>
              <a:rPr lang="en-US" sz="1400" dirty="0" smtClean="0">
                <a:latin typeface="Arial" panose="020B0604020202020204" pitchFamily="34" charset="0"/>
                <a:cs typeface="Arial" panose="020B0604020202020204" pitchFamily="34" charset="0"/>
              </a:rPr>
              <a:t>including thermal damage to bowel</a:t>
            </a: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Limited to average or smaller size prostates</a:t>
            </a:r>
            <a:endParaRPr lang="en-US" sz="1400" dirty="0">
              <a:latin typeface="Arial" panose="020B0604020202020204" pitchFamily="34" charset="0"/>
              <a:cs typeface="Arial" panose="020B0604020202020204" pitchFamily="34" charset="0"/>
            </a:endParaRPr>
          </a:p>
        </p:txBody>
      </p:sp>
      <p:sp>
        <p:nvSpPr>
          <p:cNvPr id="9" name="Subtitle 4"/>
          <p:cNvSpPr txBox="1">
            <a:spLocks/>
          </p:cNvSpPr>
          <p:nvPr/>
        </p:nvSpPr>
        <p:spPr>
          <a:xfrm>
            <a:off x="4450697" y="2367013"/>
            <a:ext cx="2331951" cy="3623622"/>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kern="1200">
                <a:solidFill>
                  <a:srgbClr val="797979"/>
                </a:solidFill>
                <a:latin typeface="+mn-lt"/>
                <a:ea typeface="+mn-ea"/>
                <a:cs typeface="+mn-cs"/>
              </a:defRPr>
            </a:lvl1pPr>
            <a:lvl2pPr marL="457200" marR="0" indent="-228600" algn="l" defTabSz="457200" rtl="0" eaLnBrk="1" fontAlgn="auto" latinLnBrk="0" hangingPunct="1">
              <a:lnSpc>
                <a:spcPct val="100000"/>
              </a:lnSpc>
              <a:spcBef>
                <a:spcPct val="20000"/>
              </a:spcBef>
              <a:spcAft>
                <a:spcPts val="0"/>
              </a:spcAft>
              <a:buClr>
                <a:srgbClr val="51A7FF"/>
              </a:buClr>
              <a:buSzTx/>
              <a:buFont typeface="Wingdings" charset="2"/>
              <a:buChar char="§"/>
              <a:tabLst/>
              <a:defRPr sz="1800" kern="1200">
                <a:solidFill>
                  <a:srgbClr val="797979"/>
                </a:solidFill>
                <a:latin typeface="+mn-lt"/>
                <a:ea typeface="+mn-ea"/>
                <a:cs typeface="+mn-cs"/>
              </a:defRPr>
            </a:lvl2pPr>
            <a:lvl3pPr marL="685800" marR="0" indent="-228600" algn="l" defTabSz="457200" rtl="0" eaLnBrk="1" fontAlgn="auto" latinLnBrk="0" hangingPunct="1">
              <a:lnSpc>
                <a:spcPct val="100000"/>
              </a:lnSpc>
              <a:spcBef>
                <a:spcPts val="0"/>
              </a:spcBef>
              <a:spcAft>
                <a:spcPts val="0"/>
              </a:spcAft>
              <a:buClr>
                <a:srgbClr val="797979"/>
              </a:buClr>
              <a:buSzTx/>
              <a:buFont typeface="Arial"/>
              <a:buChar char="•"/>
              <a:tabLst/>
              <a:defRPr sz="1800" kern="1200">
                <a:solidFill>
                  <a:srgbClr val="797979"/>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Bef>
                <a:spcPts val="0"/>
              </a:spcBef>
              <a:spcAft>
                <a:spcPts val="500"/>
              </a:spcAft>
            </a:pPr>
            <a:r>
              <a:rPr lang="en-US" sz="1600" dirty="0" smtClean="0">
                <a:solidFill>
                  <a:srgbClr val="0079C1"/>
                </a:solidFill>
                <a:latin typeface="Arial" panose="020B0604020202020204" pitchFamily="34" charset="0"/>
                <a:cs typeface="Arial" panose="020B0604020202020204" pitchFamily="34" charset="0"/>
              </a:rPr>
              <a:t>Radical Prostatectomy</a:t>
            </a:r>
          </a:p>
          <a:p>
            <a:pPr marL="256032" indent="-164592">
              <a:buClr>
                <a:srgbClr val="51A7FF"/>
              </a:buClr>
              <a:buFont typeface="Wingdings" charset="2"/>
              <a:buChar char="§"/>
            </a:pPr>
            <a:endParaRPr lang="en-US" sz="1400" dirty="0" smtClean="0">
              <a:latin typeface="Arial Narrow"/>
              <a:cs typeface="Arial Narrow"/>
            </a:endParaRP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Invasive surgical technique</a:t>
            </a: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Removes the gland and related tissues</a:t>
            </a: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High rates of side effects such as incontinence and impotency</a:t>
            </a:r>
          </a:p>
          <a:p>
            <a:pPr marL="256032" indent="-164592">
              <a:buClr>
                <a:srgbClr val="51A7FF"/>
              </a:buClr>
              <a:buFont typeface="Wingdings" charset="2"/>
              <a:buChar char="§"/>
            </a:pPr>
            <a:r>
              <a:rPr lang="en-US" sz="1400" dirty="0" smtClean="0">
                <a:latin typeface="Arial" panose="020B0604020202020204" pitchFamily="34" charset="0"/>
                <a:cs typeface="Arial" panose="020B0604020202020204" pitchFamily="34" charset="0"/>
              </a:rPr>
              <a:t>Success related to skill of surgeon</a:t>
            </a:r>
            <a:endParaRPr lang="en-US" sz="1400" dirty="0">
              <a:latin typeface="Arial" panose="020B0604020202020204" pitchFamily="34" charset="0"/>
              <a:cs typeface="Arial" panose="020B0604020202020204" pitchFamily="34" charset="0"/>
            </a:endParaRPr>
          </a:p>
        </p:txBody>
      </p:sp>
      <p:sp>
        <p:nvSpPr>
          <p:cNvPr id="10" name="Subtitle 4"/>
          <p:cNvSpPr txBox="1">
            <a:spLocks/>
          </p:cNvSpPr>
          <p:nvPr/>
        </p:nvSpPr>
        <p:spPr>
          <a:xfrm>
            <a:off x="6839292" y="2247404"/>
            <a:ext cx="2061825" cy="3717867"/>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kern="1200">
                <a:solidFill>
                  <a:srgbClr val="797979"/>
                </a:solidFill>
                <a:latin typeface="+mn-lt"/>
                <a:ea typeface="+mn-ea"/>
                <a:cs typeface="+mn-cs"/>
              </a:defRPr>
            </a:lvl1pPr>
            <a:lvl2pPr marL="457200" marR="0" indent="-228600" algn="l" defTabSz="457200" rtl="0" eaLnBrk="1" fontAlgn="auto" latinLnBrk="0" hangingPunct="1">
              <a:lnSpc>
                <a:spcPct val="100000"/>
              </a:lnSpc>
              <a:spcBef>
                <a:spcPct val="20000"/>
              </a:spcBef>
              <a:spcAft>
                <a:spcPts val="0"/>
              </a:spcAft>
              <a:buClr>
                <a:srgbClr val="51A7FF"/>
              </a:buClr>
              <a:buSzTx/>
              <a:buFont typeface="Wingdings" charset="2"/>
              <a:buChar char="§"/>
              <a:tabLst/>
              <a:defRPr sz="1800" kern="1200">
                <a:solidFill>
                  <a:srgbClr val="797979"/>
                </a:solidFill>
                <a:latin typeface="+mn-lt"/>
                <a:ea typeface="+mn-ea"/>
                <a:cs typeface="+mn-cs"/>
              </a:defRPr>
            </a:lvl2pPr>
            <a:lvl3pPr marL="685800" marR="0" indent="-228600" algn="l" defTabSz="457200" rtl="0" eaLnBrk="1" fontAlgn="auto" latinLnBrk="0" hangingPunct="1">
              <a:lnSpc>
                <a:spcPct val="100000"/>
              </a:lnSpc>
              <a:spcBef>
                <a:spcPts val="0"/>
              </a:spcBef>
              <a:spcAft>
                <a:spcPts val="0"/>
              </a:spcAft>
              <a:buClr>
                <a:srgbClr val="797979"/>
              </a:buClr>
              <a:buSzTx/>
              <a:buFont typeface="Arial"/>
              <a:buChar char="•"/>
              <a:tabLst/>
              <a:defRPr sz="1800" kern="1200">
                <a:solidFill>
                  <a:srgbClr val="797979"/>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spcAft>
                <a:spcPts val="500"/>
              </a:spcAft>
            </a:pPr>
            <a:r>
              <a:rPr lang="en-US" dirty="0" smtClean="0">
                <a:solidFill>
                  <a:srgbClr val="51A7FF"/>
                </a:solidFill>
              </a:rPr>
              <a:t> </a:t>
            </a:r>
            <a:br>
              <a:rPr lang="en-US" dirty="0" smtClean="0">
                <a:solidFill>
                  <a:srgbClr val="51A7FF"/>
                </a:solidFill>
              </a:rPr>
            </a:br>
            <a:endParaRPr lang="en-US" dirty="0" smtClean="0">
              <a:solidFill>
                <a:srgbClr val="0079C1"/>
              </a:solidFill>
            </a:endParaRPr>
          </a:p>
          <a:p>
            <a:pPr marL="256032" indent="-164592">
              <a:buClr>
                <a:srgbClr val="51A7FF"/>
              </a:buClr>
              <a:buFont typeface="Wingdings" charset="2"/>
              <a:buChar char="§"/>
            </a:pPr>
            <a:r>
              <a:rPr lang="en-US" sz="1400" dirty="0" smtClean="0">
                <a:solidFill>
                  <a:srgbClr val="0079C1"/>
                </a:solidFill>
                <a:latin typeface="Arial" panose="020B0604020202020204" pitchFamily="34" charset="0"/>
                <a:cs typeface="Arial" panose="020B0604020202020204" pitchFamily="34" charset="0"/>
              </a:rPr>
              <a:t>Non-invasive</a:t>
            </a:r>
          </a:p>
          <a:p>
            <a:pPr marL="256032" indent="-164592">
              <a:buClr>
                <a:srgbClr val="51A7FF"/>
              </a:buClr>
              <a:buFont typeface="Wingdings" charset="2"/>
              <a:buChar char="§"/>
            </a:pPr>
            <a:r>
              <a:rPr lang="en-US" sz="1400" dirty="0" smtClean="0">
                <a:solidFill>
                  <a:srgbClr val="0079C1"/>
                </a:solidFill>
                <a:latin typeface="Arial" panose="020B0604020202020204" pitchFamily="34" charset="0"/>
                <a:cs typeface="Arial" panose="020B0604020202020204" pitchFamily="34" charset="0"/>
              </a:rPr>
              <a:t>Inside-Out </a:t>
            </a:r>
            <a:br>
              <a:rPr lang="en-US" sz="1400" dirty="0" smtClean="0">
                <a:solidFill>
                  <a:srgbClr val="0079C1"/>
                </a:solidFill>
                <a:latin typeface="Arial" panose="020B0604020202020204" pitchFamily="34" charset="0"/>
                <a:cs typeface="Arial" panose="020B0604020202020204" pitchFamily="34" charset="0"/>
              </a:rPr>
            </a:br>
            <a:r>
              <a:rPr lang="en-US" sz="1400" dirty="0" smtClean="0">
                <a:solidFill>
                  <a:srgbClr val="0079C1"/>
                </a:solidFill>
                <a:latin typeface="Arial" panose="020B0604020202020204" pitchFamily="34" charset="0"/>
                <a:cs typeface="Arial" panose="020B0604020202020204" pitchFamily="34" charset="0"/>
              </a:rPr>
              <a:t>(Trans-urethral)</a:t>
            </a:r>
          </a:p>
          <a:p>
            <a:pPr marL="256032" indent="-164592">
              <a:buClr>
                <a:srgbClr val="51A7FF"/>
              </a:buClr>
              <a:buFont typeface="Wingdings" charset="2"/>
              <a:buChar char="§"/>
            </a:pPr>
            <a:r>
              <a:rPr lang="en-US" sz="1400" dirty="0" smtClean="0">
                <a:solidFill>
                  <a:srgbClr val="0079C1"/>
                </a:solidFill>
                <a:latin typeface="Arial" panose="020B0604020202020204" pitchFamily="34" charset="0"/>
                <a:cs typeface="Arial" panose="020B0604020202020204" pitchFamily="34" charset="0"/>
              </a:rPr>
              <a:t>Precisely treats prostate tissue with minimal damage to nearby critical structures</a:t>
            </a:r>
          </a:p>
          <a:p>
            <a:pPr marL="256032" indent="-164592">
              <a:buClr>
                <a:srgbClr val="51A7FF"/>
              </a:buClr>
              <a:buFont typeface="Wingdings" charset="2"/>
              <a:buChar char="§"/>
            </a:pPr>
            <a:r>
              <a:rPr lang="en-US" sz="1400" dirty="0" smtClean="0">
                <a:solidFill>
                  <a:srgbClr val="0079C1"/>
                </a:solidFill>
                <a:latin typeface="Arial" panose="020B0604020202020204" pitchFamily="34" charset="0"/>
                <a:cs typeface="Arial" panose="020B0604020202020204" pitchFamily="34" charset="0"/>
              </a:rPr>
              <a:t>Low rate of complications</a:t>
            </a:r>
            <a:endParaRPr lang="en-US" sz="1400" dirty="0">
              <a:solidFill>
                <a:srgbClr val="0079C1"/>
              </a:solidFill>
              <a:latin typeface="Arial" panose="020B0604020202020204" pitchFamily="34" charset="0"/>
              <a:cs typeface="Arial" panose="020B0604020202020204" pitchFamily="34" charset="0"/>
            </a:endParaRPr>
          </a:p>
        </p:txBody>
      </p:sp>
      <p:cxnSp>
        <p:nvCxnSpPr>
          <p:cNvPr id="11" name="Straight Connector 10"/>
          <p:cNvCxnSpPr/>
          <p:nvPr/>
        </p:nvCxnSpPr>
        <p:spPr>
          <a:xfrm>
            <a:off x="616197" y="2822992"/>
            <a:ext cx="8098155" cy="0"/>
          </a:xfrm>
          <a:prstGeom prst="line">
            <a:avLst/>
          </a:prstGeom>
          <a:ln w="6350">
            <a:solidFill>
              <a:srgbClr val="A4A6A9"/>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0881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4294967295"/>
          </p:nvPr>
        </p:nvSpPr>
        <p:spPr>
          <a:xfrm>
            <a:off x="372533" y="2652907"/>
            <a:ext cx="8314267" cy="573119"/>
          </a:xfrm>
          <a:prstGeom prst="rect">
            <a:avLst/>
          </a:prstGeom>
        </p:spPr>
        <p:txBody>
          <a:bodyPr>
            <a:noAutofit/>
          </a:bodyPr>
          <a:lstStyle/>
          <a:p>
            <a:pPr marL="0" indent="0">
              <a:buNone/>
            </a:pPr>
            <a:r>
              <a:rPr lang="en-US" b="1" dirty="0" smtClean="0">
                <a:solidFill>
                  <a:schemeClr val="bg1"/>
                </a:solidFill>
                <a:latin typeface="Arial" panose="020B0604020202020204" pitchFamily="34" charset="0"/>
                <a:cs typeface="Arial" panose="020B0604020202020204" pitchFamily="34" charset="0"/>
              </a:rPr>
              <a:t>Advantages</a:t>
            </a:r>
            <a:endParaRPr lang="en-US"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2533" y="3455990"/>
            <a:ext cx="8211871" cy="3287054"/>
          </a:xfrm>
          <a:prstGeom prst="rect">
            <a:avLst/>
          </a:prstGeom>
          <a:noFill/>
        </p:spPr>
        <p:txBody>
          <a:bodyPr wrap="square" rtlCol="0">
            <a:spAutoFit/>
          </a:bodyPr>
          <a:lstStyle/>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Safe, fast and accurate</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Millimeter accuracy ablates cancerous tissue while sparing critical structures</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Quick procedure with single treatment and rapid recovery time</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Minimally-invasive using thermal ablation to heat prostate from inside-out</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Guided by real-time MR imaging with temperature (thermometry) feedback</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Technology compatible with leading MRI platforms</a:t>
            </a:r>
          </a:p>
          <a:p>
            <a:pPr marL="273050" indent="-273050">
              <a:spcAft>
                <a:spcPts val="1200"/>
              </a:spcAft>
              <a:buFont typeface="Arial"/>
              <a:buChar char="•"/>
            </a:pPr>
            <a:endParaRPr lang="en-US" dirty="0" smtClean="0">
              <a:solidFill>
                <a:srgbClr val="262626"/>
              </a:solidFill>
              <a:latin typeface="Helvetica"/>
              <a:cs typeface="Helvetica"/>
            </a:endParaRPr>
          </a:p>
        </p:txBody>
      </p:sp>
      <p:pic>
        <p:nvPicPr>
          <p:cNvPr id="2" name="Picture 1" descr="iStock_000072366705_Large.jpg"/>
          <p:cNvPicPr>
            <a:picLocks noChangeAspect="1"/>
          </p:cNvPicPr>
          <p:nvPr/>
        </p:nvPicPr>
        <p:blipFill rotWithShape="1">
          <a:blip r:embed="rId3">
            <a:extLst>
              <a:ext uri="{28A0092B-C50C-407E-A947-70E740481C1C}">
                <a14:useLocalDpi xmlns:a14="http://schemas.microsoft.com/office/drawing/2010/main" val="0"/>
              </a:ext>
            </a:extLst>
          </a:blip>
          <a:srcRect t="35616" b="23835"/>
          <a:stretch/>
        </p:blipFill>
        <p:spPr>
          <a:xfrm>
            <a:off x="0" y="1"/>
            <a:ext cx="9144000" cy="2474148"/>
          </a:xfrm>
          <a:prstGeom prst="rect">
            <a:avLst/>
          </a:prstGeom>
        </p:spPr>
      </p:pic>
    </p:spTree>
    <p:extLst>
      <p:ext uri="{BB962C8B-B14F-4D97-AF65-F5344CB8AC3E}">
        <p14:creationId xmlns:p14="http://schemas.microsoft.com/office/powerpoint/2010/main" val="993826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0"/>
          </p:nvPr>
        </p:nvSpPr>
        <p:spPr>
          <a:xfrm>
            <a:off x="372533" y="310464"/>
            <a:ext cx="8314267" cy="573119"/>
          </a:xfrm>
        </p:spPr>
        <p:txBody>
          <a:bodyPr>
            <a:noAutofit/>
          </a:bodyPr>
          <a:lstStyle/>
          <a:p>
            <a:r>
              <a:rPr lang="en-US" b="1" dirty="0" smtClean="0">
                <a:latin typeface="Arial" panose="020B0604020202020204" pitchFamily="34" charset="0"/>
                <a:cs typeface="Arial" panose="020B0604020202020204" pitchFamily="34" charset="0"/>
              </a:rPr>
              <a:t>Opportunity is Well Protected</a:t>
            </a:r>
            <a:endParaRPr lang="en-US" b="1" dirty="0">
              <a:latin typeface="Arial" panose="020B0604020202020204" pitchFamily="34" charset="0"/>
              <a:cs typeface="Arial" panose="020B0604020202020204" pitchFamily="34" charset="0"/>
            </a:endParaRPr>
          </a:p>
        </p:txBody>
      </p:sp>
      <p:sp>
        <p:nvSpPr>
          <p:cNvPr id="9" name="TextBox 8"/>
          <p:cNvSpPr txBox="1"/>
          <p:nvPr/>
        </p:nvSpPr>
        <p:spPr>
          <a:xfrm>
            <a:off x="372533" y="1938175"/>
            <a:ext cx="8211871" cy="2314480"/>
          </a:xfrm>
          <a:prstGeom prst="rect">
            <a:avLst/>
          </a:prstGeom>
          <a:noFill/>
        </p:spPr>
        <p:txBody>
          <a:bodyPr wrap="square" rtlCol="0">
            <a:spAutoFit/>
          </a:bodyPr>
          <a:lstStyle/>
          <a:p>
            <a:pPr>
              <a:lnSpc>
                <a:spcPct val="120000"/>
              </a:lnSpc>
              <a:spcAft>
                <a:spcPts val="1200"/>
              </a:spcAft>
            </a:pPr>
            <a:r>
              <a:rPr lang="en-US" dirty="0" smtClean="0">
                <a:solidFill>
                  <a:srgbClr val="5B9BD5"/>
                </a:solidFill>
                <a:latin typeface="Arial" panose="020B0604020202020204" pitchFamily="34" charset="0"/>
                <a:cs typeface="Arial" panose="020B0604020202020204" pitchFamily="34" charset="0"/>
              </a:rPr>
              <a:t>Strong IP Portfolio:</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6 </a:t>
            </a:r>
            <a:r>
              <a:rPr lang="en-US" dirty="0">
                <a:solidFill>
                  <a:srgbClr val="262626"/>
                </a:solidFill>
                <a:latin typeface="Arial" panose="020B0604020202020204" pitchFamily="34" charset="0"/>
                <a:cs typeface="Arial" panose="020B0604020202020204" pitchFamily="34" charset="0"/>
              </a:rPr>
              <a:t>patents </a:t>
            </a:r>
            <a:r>
              <a:rPr lang="en-US" u="sng" dirty="0">
                <a:solidFill>
                  <a:srgbClr val="262626"/>
                </a:solidFill>
                <a:latin typeface="Arial" panose="020B0604020202020204" pitchFamily="34" charset="0"/>
                <a:cs typeface="Arial" panose="020B0604020202020204" pitchFamily="34" charset="0"/>
              </a:rPr>
              <a:t>issued</a:t>
            </a:r>
            <a:r>
              <a:rPr lang="en-US" dirty="0">
                <a:solidFill>
                  <a:srgbClr val="262626"/>
                </a:solidFill>
                <a:latin typeface="Arial" panose="020B0604020202020204" pitchFamily="34" charset="0"/>
                <a:cs typeface="Arial" panose="020B0604020202020204" pitchFamily="34" charset="0"/>
              </a:rPr>
              <a:t> in the United </a:t>
            </a:r>
            <a:r>
              <a:rPr lang="en-US" dirty="0" smtClean="0">
                <a:solidFill>
                  <a:srgbClr val="262626"/>
                </a:solidFill>
                <a:latin typeface="Arial" panose="020B0604020202020204" pitchFamily="34" charset="0"/>
                <a:cs typeface="Arial" panose="020B0604020202020204" pitchFamily="34" charset="0"/>
              </a:rPr>
              <a:t>States</a:t>
            </a:r>
            <a:endParaRPr lang="en-US" dirty="0">
              <a:solidFill>
                <a:srgbClr val="262626"/>
              </a:solidFill>
              <a:latin typeface="Arial" panose="020B0604020202020204" pitchFamily="34" charset="0"/>
              <a:cs typeface="Arial" panose="020B0604020202020204" pitchFamily="34" charset="0"/>
            </a:endParaRPr>
          </a:p>
          <a:p>
            <a:pPr marL="285750" indent="-285750">
              <a:lnSpc>
                <a:spcPct val="120000"/>
              </a:lnSpc>
              <a:spcAft>
                <a:spcPts val="1200"/>
              </a:spcAft>
              <a:buFont typeface="Arial"/>
              <a:buChar char="•"/>
            </a:pPr>
            <a:r>
              <a:rPr lang="en-US" dirty="0">
                <a:solidFill>
                  <a:srgbClr val="262626"/>
                </a:solidFill>
                <a:latin typeface="Arial" panose="020B0604020202020204" pitchFamily="34" charset="0"/>
                <a:cs typeface="Arial" panose="020B0604020202020204" pitchFamily="34" charset="0"/>
              </a:rPr>
              <a:t>6</a:t>
            </a:r>
            <a:r>
              <a:rPr lang="en-US" dirty="0" smtClean="0">
                <a:solidFill>
                  <a:srgbClr val="262626"/>
                </a:solidFill>
                <a:latin typeface="Arial" panose="020B0604020202020204" pitchFamily="34" charset="0"/>
                <a:cs typeface="Arial" panose="020B0604020202020204" pitchFamily="34" charset="0"/>
              </a:rPr>
              <a:t> </a:t>
            </a:r>
            <a:r>
              <a:rPr lang="en-US" dirty="0">
                <a:solidFill>
                  <a:srgbClr val="262626"/>
                </a:solidFill>
                <a:latin typeface="Arial" panose="020B0604020202020204" pitchFamily="34" charset="0"/>
                <a:cs typeface="Arial" panose="020B0604020202020204" pitchFamily="34" charset="0"/>
              </a:rPr>
              <a:t>patents pending in the United States</a:t>
            </a:r>
          </a:p>
          <a:p>
            <a:pPr marL="285750" indent="-285750">
              <a:lnSpc>
                <a:spcPct val="120000"/>
              </a:lnSpc>
              <a:spcAft>
                <a:spcPts val="1200"/>
              </a:spcAft>
              <a:buFont typeface="Arial"/>
              <a:buChar char="•"/>
            </a:pPr>
            <a:r>
              <a:rPr lang="en-US" dirty="0">
                <a:solidFill>
                  <a:srgbClr val="262626"/>
                </a:solidFill>
                <a:latin typeface="Arial" panose="020B0604020202020204" pitchFamily="34" charset="0"/>
                <a:cs typeface="Arial" panose="020B0604020202020204" pitchFamily="34" charset="0"/>
              </a:rPr>
              <a:t>9</a:t>
            </a:r>
            <a:r>
              <a:rPr lang="en-US" dirty="0" smtClean="0">
                <a:solidFill>
                  <a:srgbClr val="262626"/>
                </a:solidFill>
                <a:latin typeface="Arial" panose="020B0604020202020204" pitchFamily="34" charset="0"/>
                <a:cs typeface="Arial" panose="020B0604020202020204" pitchFamily="34" charset="0"/>
              </a:rPr>
              <a:t> </a:t>
            </a:r>
            <a:r>
              <a:rPr lang="en-US" dirty="0">
                <a:solidFill>
                  <a:srgbClr val="262626"/>
                </a:solidFill>
                <a:latin typeface="Arial" panose="020B0604020202020204" pitchFamily="34" charset="0"/>
                <a:cs typeface="Arial" panose="020B0604020202020204" pitchFamily="34" charset="0"/>
              </a:rPr>
              <a:t>patents pending foreign applications</a:t>
            </a:r>
          </a:p>
          <a:p>
            <a:pPr marL="273050" indent="-273050">
              <a:spcAft>
                <a:spcPts val="1200"/>
              </a:spcAft>
              <a:buFont typeface="Arial"/>
              <a:buChar char="•"/>
            </a:pPr>
            <a:endParaRPr lang="en-US" dirty="0" smtClean="0">
              <a:solidFill>
                <a:srgbClr val="262626"/>
              </a:solidFill>
              <a:latin typeface="Helvetica"/>
              <a:cs typeface="Helvetica"/>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678" y="1815422"/>
            <a:ext cx="3360438" cy="4128178"/>
          </a:xfrm>
          <a:prstGeom prst="rect">
            <a:avLst/>
          </a:prstGeom>
        </p:spPr>
      </p:pic>
    </p:spTree>
    <p:extLst>
      <p:ext uri="{BB962C8B-B14F-4D97-AF65-F5344CB8AC3E}">
        <p14:creationId xmlns:p14="http://schemas.microsoft.com/office/powerpoint/2010/main" val="2706093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6214" r="2341"/>
          <a:stretch/>
        </p:blipFill>
        <p:spPr>
          <a:xfrm>
            <a:off x="3769369" y="3352660"/>
            <a:ext cx="1564627" cy="486348"/>
          </a:xfrm>
          <a:prstGeom prst="rect">
            <a:avLst/>
          </a:prstGeom>
        </p:spPr>
      </p:pic>
      <p:sp>
        <p:nvSpPr>
          <p:cNvPr id="7" name="Text Placeholder 1"/>
          <p:cNvSpPr>
            <a:spLocks noGrp="1"/>
          </p:cNvSpPr>
          <p:nvPr>
            <p:ph type="body" sz="quarter" idx="4294967295"/>
          </p:nvPr>
        </p:nvSpPr>
        <p:spPr>
          <a:xfrm>
            <a:off x="372533" y="2652907"/>
            <a:ext cx="8314267" cy="573119"/>
          </a:xfrm>
          <a:prstGeom prst="rect">
            <a:avLst/>
          </a:prstGeom>
        </p:spPr>
        <p:txBody>
          <a:bodyPr>
            <a:noAutofit/>
          </a:bodyPr>
          <a:lstStyle/>
          <a:p>
            <a:pPr marL="0" indent="0">
              <a:buNone/>
            </a:pPr>
            <a:r>
              <a:rPr lang="en-US" b="1" dirty="0" smtClean="0">
                <a:solidFill>
                  <a:schemeClr val="bg1"/>
                </a:solidFill>
                <a:latin typeface="Arial" panose="020B0604020202020204" pitchFamily="34" charset="0"/>
                <a:cs typeface="Arial" panose="020B0604020202020204" pitchFamily="34" charset="0"/>
              </a:rPr>
              <a:t>Strong Market Access Through Key Partnerships</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446104" y="3829247"/>
            <a:ext cx="2520000" cy="2340000"/>
          </a:xfrm>
          <a:prstGeom prst="rect">
            <a:avLst/>
          </a:prstGeom>
          <a:ln cap="rnd" cmpd="sng">
            <a:solidFill>
              <a:srgbClr val="0B5ED7"/>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1200"/>
              </a:spcAft>
            </a:pPr>
            <a:r>
              <a:rPr lang="en-US" sz="1500" dirty="0">
                <a:solidFill>
                  <a:srgbClr val="262626"/>
                </a:solidFill>
                <a:latin typeface="Arial" panose="020B0604020202020204" pitchFamily="34" charset="0"/>
                <a:cs typeface="Arial" panose="020B0604020202020204" pitchFamily="34" charset="0"/>
              </a:rPr>
              <a:t>Joint Development Agreement announced </a:t>
            </a:r>
            <a:r>
              <a:rPr lang="en-US" sz="1500" dirty="0" smtClean="0">
                <a:solidFill>
                  <a:srgbClr val="262626"/>
                </a:solidFill>
                <a:latin typeface="Arial" panose="020B0604020202020204" pitchFamily="34" charset="0"/>
                <a:cs typeface="Arial" panose="020B0604020202020204" pitchFamily="34" charset="0"/>
              </a:rPr>
              <a:t>July 2015 </a:t>
            </a:r>
            <a:r>
              <a:rPr lang="en-US" sz="1500" dirty="0">
                <a:solidFill>
                  <a:srgbClr val="262626"/>
                </a:solidFill>
                <a:latin typeface="Arial" panose="020B0604020202020204" pitchFamily="34" charset="0"/>
                <a:cs typeface="Arial" panose="020B0604020202020204" pitchFamily="34" charset="0"/>
              </a:rPr>
              <a:t>to support </a:t>
            </a:r>
            <a:r>
              <a:rPr lang="en-US" sz="1500" dirty="0" smtClean="0">
                <a:solidFill>
                  <a:srgbClr val="262626"/>
                </a:solidFill>
                <a:latin typeface="Arial" panose="020B0604020202020204" pitchFamily="34" charset="0"/>
                <a:cs typeface="Arial" panose="020B0604020202020204" pitchFamily="34" charset="0"/>
              </a:rPr>
              <a:t>TULSA technology on </a:t>
            </a:r>
            <a:r>
              <a:rPr lang="en-US" sz="1500" dirty="0">
                <a:solidFill>
                  <a:srgbClr val="262626"/>
                </a:solidFill>
                <a:latin typeface="Arial" panose="020B0604020202020204" pitchFamily="34" charset="0"/>
                <a:cs typeface="Arial" panose="020B0604020202020204" pitchFamily="34" charset="0"/>
              </a:rPr>
              <a:t>Philips' Ingenia and Achieva 3T MRI </a:t>
            </a:r>
            <a:r>
              <a:rPr lang="en-US" sz="1500" dirty="0" smtClean="0">
                <a:solidFill>
                  <a:srgbClr val="262626"/>
                </a:solidFill>
                <a:latin typeface="Arial" panose="020B0604020202020204" pitchFamily="34" charset="0"/>
                <a:cs typeface="Arial" panose="020B0604020202020204" pitchFamily="34" charset="0"/>
              </a:rPr>
              <a:t>systems; Sales and Marketing Agreement announced May 2016 to advance TULSA-PRO commercial launch</a:t>
            </a:r>
            <a:endParaRPr lang="en-US" sz="1500" dirty="0">
              <a:solidFill>
                <a:srgbClr val="262626"/>
              </a:solidFill>
              <a:latin typeface="Arial" panose="020B0604020202020204" pitchFamily="34" charset="0"/>
              <a:cs typeface="Arial" panose="020B0604020202020204" pitchFamily="34" charset="0"/>
            </a:endParaRPr>
          </a:p>
        </p:txBody>
      </p:sp>
      <p:sp>
        <p:nvSpPr>
          <p:cNvPr id="5" name="TextBox 4"/>
          <p:cNvSpPr txBox="1"/>
          <p:nvPr/>
        </p:nvSpPr>
        <p:spPr>
          <a:xfrm>
            <a:off x="3280349" y="3839008"/>
            <a:ext cx="2520000" cy="2340000"/>
          </a:xfrm>
          <a:prstGeom prst="rect">
            <a:avLst/>
          </a:prstGeom>
          <a:noFill/>
          <a:ln w="25400">
            <a:solidFill>
              <a:srgbClr val="009999"/>
            </a:solidFill>
          </a:ln>
        </p:spPr>
        <p:txBody>
          <a:bodyPr wrap="square" rtlCol="0">
            <a:spAutoFit/>
          </a:bodyPr>
          <a:lstStyle/>
          <a:p>
            <a:pPr>
              <a:spcAft>
                <a:spcPts val="1200"/>
              </a:spcAft>
            </a:pPr>
            <a:r>
              <a:rPr lang="en-US" sz="1600" dirty="0" smtClean="0">
                <a:solidFill>
                  <a:srgbClr val="262626"/>
                </a:solidFill>
                <a:latin typeface="Arial" panose="020B0604020202020204" pitchFamily="34" charset="0"/>
                <a:cs typeface="Arial" panose="020B0604020202020204" pitchFamily="34" charset="0"/>
              </a:rPr>
              <a:t>Strategic </a:t>
            </a:r>
            <a:r>
              <a:rPr lang="en-US" sz="1600" dirty="0">
                <a:solidFill>
                  <a:srgbClr val="262626"/>
                </a:solidFill>
                <a:latin typeface="Arial" panose="020B0604020202020204" pitchFamily="34" charset="0"/>
                <a:cs typeface="Arial" panose="020B0604020202020204" pitchFamily="34" charset="0"/>
              </a:rPr>
              <a:t>Collaboration Agreement announced March 2016 to </a:t>
            </a:r>
            <a:r>
              <a:rPr lang="en-US" sz="1600" dirty="0" smtClean="0">
                <a:solidFill>
                  <a:srgbClr val="262626"/>
                </a:solidFill>
                <a:latin typeface="Arial" panose="020B0604020202020204" pitchFamily="34" charset="0"/>
                <a:cs typeface="Arial" panose="020B0604020202020204" pitchFamily="34" charset="0"/>
              </a:rPr>
              <a:t>co-market </a:t>
            </a:r>
            <a:r>
              <a:rPr lang="en-US" sz="1600" dirty="0">
                <a:solidFill>
                  <a:srgbClr val="262626"/>
                </a:solidFill>
                <a:latin typeface="Arial" panose="020B0604020202020204" pitchFamily="34" charset="0"/>
                <a:cs typeface="Arial" panose="020B0604020202020204" pitchFamily="34" charset="0"/>
              </a:rPr>
              <a:t>and </a:t>
            </a:r>
            <a:r>
              <a:rPr lang="en-US" sz="1600" dirty="0" smtClean="0">
                <a:solidFill>
                  <a:srgbClr val="262626"/>
                </a:solidFill>
                <a:latin typeface="Arial" panose="020B0604020202020204" pitchFamily="34" charset="0"/>
                <a:cs typeface="Arial" panose="020B0604020202020204" pitchFamily="34" charset="0"/>
              </a:rPr>
              <a:t>co-sell </a:t>
            </a:r>
            <a:r>
              <a:rPr lang="en-US" sz="1600" dirty="0">
                <a:solidFill>
                  <a:srgbClr val="262626"/>
                </a:solidFill>
                <a:latin typeface="Arial" panose="020B0604020202020204" pitchFamily="34" charset="0"/>
                <a:cs typeface="Arial" panose="020B0604020202020204" pitchFamily="34" charset="0"/>
              </a:rPr>
              <a:t>into the Siemens installed base of </a:t>
            </a:r>
            <a:r>
              <a:rPr lang="en-US" sz="1600" dirty="0" smtClean="0">
                <a:solidFill>
                  <a:srgbClr val="262626"/>
                </a:solidFill>
                <a:latin typeface="Arial" panose="020B0604020202020204" pitchFamily="34" charset="0"/>
                <a:cs typeface="Arial" panose="020B0604020202020204" pitchFamily="34" charset="0"/>
              </a:rPr>
              <a:t>customers; each </a:t>
            </a:r>
            <a:r>
              <a:rPr lang="en-US" sz="1600" dirty="0">
                <a:solidFill>
                  <a:srgbClr val="262626"/>
                </a:solidFill>
                <a:latin typeface="Arial" panose="020B0604020202020204" pitchFamily="34" charset="0"/>
                <a:cs typeface="Arial" panose="020B0604020202020204" pitchFamily="34" charset="0"/>
              </a:rPr>
              <a:t>partner will invest $</a:t>
            </a:r>
            <a:r>
              <a:rPr lang="en-US" sz="1600" dirty="0" smtClean="0">
                <a:solidFill>
                  <a:srgbClr val="262626"/>
                </a:solidFill>
                <a:latin typeface="Arial" panose="020B0604020202020204" pitchFamily="34" charset="0"/>
                <a:cs typeface="Arial" panose="020B0604020202020204" pitchFamily="34" charset="0"/>
              </a:rPr>
              <a:t>2 million </a:t>
            </a:r>
            <a:r>
              <a:rPr lang="en-US" sz="1600" dirty="0">
                <a:solidFill>
                  <a:srgbClr val="262626"/>
                </a:solidFill>
                <a:latin typeface="Arial" panose="020B0604020202020204" pitchFamily="34" charset="0"/>
                <a:cs typeface="Arial" panose="020B0604020202020204" pitchFamily="34" charset="0"/>
              </a:rPr>
              <a:t>in </a:t>
            </a:r>
            <a:r>
              <a:rPr lang="en-US" sz="1600" dirty="0" smtClean="0">
                <a:solidFill>
                  <a:srgbClr val="262626"/>
                </a:solidFill>
                <a:latin typeface="Arial" panose="020B0604020202020204" pitchFamily="34" charset="0"/>
                <a:cs typeface="Arial" panose="020B0604020202020204" pitchFamily="34" charset="0"/>
              </a:rPr>
              <a:t>marketing</a:t>
            </a:r>
            <a:r>
              <a:rPr lang="en-US" sz="1600" dirty="0">
                <a:solidFill>
                  <a:srgbClr val="262626"/>
                </a:solidFill>
                <a:latin typeface="Arial" panose="020B0604020202020204" pitchFamily="34" charset="0"/>
                <a:cs typeface="Arial" panose="020B0604020202020204" pitchFamily="34" charset="0"/>
              </a:rPr>
              <a:t>, </a:t>
            </a:r>
            <a:r>
              <a:rPr lang="en-US" sz="1600" dirty="0" smtClean="0">
                <a:solidFill>
                  <a:srgbClr val="262626"/>
                </a:solidFill>
                <a:latin typeface="Arial" panose="020B0604020202020204" pitchFamily="34" charset="0"/>
                <a:cs typeface="Arial" panose="020B0604020202020204" pitchFamily="34" charset="0"/>
              </a:rPr>
              <a:t>educational </a:t>
            </a:r>
            <a:r>
              <a:rPr lang="en-US" sz="1600" dirty="0">
                <a:solidFill>
                  <a:srgbClr val="262626"/>
                </a:solidFill>
                <a:latin typeface="Arial" panose="020B0604020202020204" pitchFamily="34" charset="0"/>
                <a:cs typeface="Arial" panose="020B0604020202020204" pitchFamily="34" charset="0"/>
              </a:rPr>
              <a:t>and </a:t>
            </a:r>
            <a:r>
              <a:rPr lang="en-US" sz="1600" dirty="0" smtClean="0">
                <a:solidFill>
                  <a:srgbClr val="262626"/>
                </a:solidFill>
                <a:latin typeface="Arial" panose="020B0604020202020204" pitchFamily="34" charset="0"/>
                <a:cs typeface="Arial" panose="020B0604020202020204" pitchFamily="34" charset="0"/>
              </a:rPr>
              <a:t>sales </a:t>
            </a:r>
            <a:r>
              <a:rPr lang="en-US" sz="1600" dirty="0">
                <a:solidFill>
                  <a:srgbClr val="262626"/>
                </a:solidFill>
                <a:latin typeface="Arial" panose="020B0604020202020204" pitchFamily="34" charset="0"/>
                <a:cs typeface="Arial" panose="020B0604020202020204" pitchFamily="34" charset="0"/>
              </a:rPr>
              <a:t>activities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103" y="3448282"/>
            <a:ext cx="1101726" cy="201802"/>
          </a:xfrm>
          <a:prstGeom prst="rect">
            <a:avLst/>
          </a:prstGeom>
        </p:spPr>
      </p:pic>
      <p:pic>
        <p:nvPicPr>
          <p:cNvPr id="2" name="Picture 1" descr="iStock_000003529053_Large.jpg"/>
          <p:cNvPicPr>
            <a:picLocks noChangeAspect="1"/>
          </p:cNvPicPr>
          <p:nvPr/>
        </p:nvPicPr>
        <p:blipFill rotWithShape="1">
          <a:blip r:embed="rId5">
            <a:extLst>
              <a:ext uri="{28A0092B-C50C-407E-A947-70E740481C1C}">
                <a14:useLocalDpi xmlns:a14="http://schemas.microsoft.com/office/drawing/2010/main" val="0"/>
              </a:ext>
            </a:extLst>
          </a:blip>
          <a:srcRect t="35555" b="22917"/>
          <a:stretch/>
        </p:blipFill>
        <p:spPr>
          <a:xfrm>
            <a:off x="0" y="0"/>
            <a:ext cx="9144000" cy="2530593"/>
          </a:xfrm>
          <a:prstGeom prst="rect">
            <a:avLst/>
          </a:prstGeom>
        </p:spPr>
      </p:pic>
      <p:sp>
        <p:nvSpPr>
          <p:cNvPr id="9" name="TextBox 8"/>
          <p:cNvSpPr txBox="1"/>
          <p:nvPr/>
        </p:nvSpPr>
        <p:spPr>
          <a:xfrm>
            <a:off x="6166800" y="3847370"/>
            <a:ext cx="2520000" cy="2340000"/>
          </a:xfrm>
          <a:prstGeom prst="rect">
            <a:avLst/>
          </a:prstGeom>
          <a:noFill/>
          <a:ln w="25400">
            <a:solidFill>
              <a:srgbClr val="4157AD"/>
            </a:solidFill>
          </a:ln>
        </p:spPr>
        <p:txBody>
          <a:bodyPr wrap="square" rtlCol="0">
            <a:spAutoFit/>
          </a:bodyPr>
          <a:lstStyle/>
          <a:p>
            <a:pPr>
              <a:spcAft>
                <a:spcPts val="1200"/>
              </a:spcAft>
            </a:pPr>
            <a:r>
              <a:rPr lang="en-US" sz="1600" dirty="0" smtClean="0">
                <a:solidFill>
                  <a:srgbClr val="262626"/>
                </a:solidFill>
                <a:latin typeface="Arial" panose="020B0604020202020204" pitchFamily="34" charset="0"/>
                <a:cs typeface="Arial" panose="020B0604020202020204" pitchFamily="34" charset="0"/>
              </a:rPr>
              <a:t>Based on early discussions with GE, we have initiated validation testing of TULSA-PRO with GE 3T </a:t>
            </a:r>
            <a:r>
              <a:rPr lang="en-US" sz="1600" dirty="0" smtClean="0">
                <a:solidFill>
                  <a:srgbClr val="262626"/>
                </a:solidFill>
                <a:latin typeface="Arial" panose="020B0604020202020204" pitchFamily="34" charset="0"/>
                <a:cs typeface="Arial" panose="020B0604020202020204" pitchFamily="34" charset="0"/>
              </a:rPr>
              <a:t>MRI </a:t>
            </a:r>
            <a:r>
              <a:rPr lang="en-US" sz="1600" dirty="0" smtClean="0">
                <a:solidFill>
                  <a:srgbClr val="262626"/>
                </a:solidFill>
                <a:latin typeface="Arial" panose="020B0604020202020204" pitchFamily="34" charset="0"/>
                <a:cs typeface="Arial" panose="020B0604020202020204" pitchFamily="34" charset="0"/>
              </a:rPr>
              <a:t>Systems</a:t>
            </a:r>
            <a:endParaRPr lang="en-US" sz="1600" dirty="0" smtClean="0">
              <a:solidFill>
                <a:srgbClr val="262626"/>
              </a:solidFill>
              <a:latin typeface="Arial" panose="020B0604020202020204" pitchFamily="34" charset="0"/>
              <a:cs typeface="Arial" panose="020B0604020202020204" pitchFamily="34" charset="0"/>
            </a:endParaRPr>
          </a:p>
          <a:p>
            <a:pPr>
              <a:spcAft>
                <a:spcPts val="1200"/>
              </a:spcAft>
            </a:pPr>
            <a:endParaRPr lang="en-US" sz="1600" dirty="0">
              <a:solidFill>
                <a:srgbClr val="262626"/>
              </a:solidFill>
              <a:latin typeface="Arial" panose="020B0604020202020204" pitchFamily="34" charset="0"/>
              <a:cs typeface="Arial" panose="020B0604020202020204" pitchFamily="34" charset="0"/>
            </a:endParaRPr>
          </a:p>
          <a:p>
            <a:pPr>
              <a:spcAft>
                <a:spcPts val="1200"/>
              </a:spcAft>
            </a:pPr>
            <a:endParaRPr lang="en-US" sz="1600" dirty="0" smtClean="0">
              <a:solidFill>
                <a:srgbClr val="262626"/>
              </a:solidFill>
              <a:latin typeface="Arial" panose="020B0604020202020204" pitchFamily="34" charset="0"/>
              <a:cs typeface="Arial" panose="020B0604020202020204" pitchFamily="34" charset="0"/>
            </a:endParaRPr>
          </a:p>
          <a:p>
            <a:pPr>
              <a:spcAft>
                <a:spcPts val="1200"/>
              </a:spcAft>
            </a:pPr>
            <a:endParaRPr lang="en-US" sz="1600" dirty="0">
              <a:solidFill>
                <a:srgbClr val="262626"/>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6"/>
          <a:srcRect l="31927" t="13937" r="29535" b="16984"/>
          <a:stretch/>
        </p:blipFill>
        <p:spPr>
          <a:xfrm>
            <a:off x="7044925" y="3303884"/>
            <a:ext cx="548436" cy="514395"/>
          </a:xfrm>
          <a:prstGeom prst="rect">
            <a:avLst/>
          </a:prstGeom>
        </p:spPr>
      </p:pic>
    </p:spTree>
    <p:extLst>
      <p:ext uri="{BB962C8B-B14F-4D97-AF65-F5344CB8AC3E}">
        <p14:creationId xmlns:p14="http://schemas.microsoft.com/office/powerpoint/2010/main" val="1186716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0"/>
          </p:nvPr>
        </p:nvSpPr>
        <p:spPr>
          <a:xfrm>
            <a:off x="372533" y="310464"/>
            <a:ext cx="8314267" cy="573119"/>
          </a:xfrm>
        </p:spPr>
        <p:txBody>
          <a:bodyPr>
            <a:noAutofit/>
          </a:bodyPr>
          <a:lstStyle/>
          <a:p>
            <a:r>
              <a:rPr lang="en-US" b="1" dirty="0" smtClean="0">
                <a:latin typeface="Arial" panose="020B0604020202020204" pitchFamily="34" charset="0"/>
                <a:cs typeface="Arial" panose="020B0604020202020204" pitchFamily="34" charset="0"/>
              </a:rPr>
              <a:t>Strong Leadership</a:t>
            </a:r>
            <a:endParaRPr lang="en-US" b="1"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499758505"/>
              </p:ext>
            </p:extLst>
          </p:nvPr>
        </p:nvGraphicFramePr>
        <p:xfrm>
          <a:off x="498590" y="3639234"/>
          <a:ext cx="8188210" cy="2394189"/>
        </p:xfrm>
        <a:graphic>
          <a:graphicData uri="http://schemas.openxmlformats.org/drawingml/2006/table">
            <a:tbl>
              <a:tblPr firstRow="1" bandRow="1">
                <a:tableStyleId>{6E25E649-3F16-4E02-A733-19D2CDBF48F0}</a:tableStyleId>
              </a:tblPr>
              <a:tblGrid>
                <a:gridCol w="2107262"/>
                <a:gridCol w="6080948"/>
              </a:tblGrid>
              <a:tr h="342027">
                <a:tc gridSpan="2">
                  <a:txBody>
                    <a:bodyPr/>
                    <a:lstStyle/>
                    <a:p>
                      <a:pPr algn="l"/>
                      <a:r>
                        <a:rPr lang="en-US" sz="1600" b="0" i="0" dirty="0" smtClean="0">
                          <a:latin typeface="Arial" panose="020B0604020202020204" pitchFamily="34" charset="0"/>
                          <a:cs typeface="Arial" panose="020B0604020202020204" pitchFamily="34" charset="0"/>
                        </a:rPr>
                        <a:t>Board of Directors</a:t>
                      </a:r>
                      <a:endParaRPr lang="en-US" sz="1600" b="0" i="0" dirty="0">
                        <a:latin typeface="Arial" panose="020B0604020202020204" pitchFamily="34" charset="0"/>
                        <a:cs typeface="Arial" panose="020B0604020202020204" pitchFamily="34" charset="0"/>
                      </a:endParaRPr>
                    </a:p>
                  </a:txBody>
                  <a:tcPr anchor="ctr">
                    <a:solidFill>
                      <a:srgbClr val="115592"/>
                    </a:solidFill>
                  </a:tcPr>
                </a:tc>
                <a:tc hMerge="1">
                  <a:txBody>
                    <a:bodyPr/>
                    <a:lstStyle/>
                    <a:p>
                      <a:pPr algn="ctr"/>
                      <a:endParaRPr lang="en-US" sz="1600" b="0" i="0" dirty="0">
                        <a:latin typeface="Helvetica"/>
                        <a:cs typeface="Helvetica"/>
                      </a:endParaRPr>
                    </a:p>
                  </a:txBody>
                  <a:tcPr anchor="ctr">
                    <a:solidFill>
                      <a:srgbClr val="115592"/>
                    </a:solidFill>
                  </a:tcPr>
                </a:tc>
              </a:tr>
              <a:tr h="342027">
                <a:tc>
                  <a:txBody>
                    <a:bodyPr/>
                    <a:lstStyle/>
                    <a:p>
                      <a:pPr algn="l"/>
                      <a:r>
                        <a:rPr lang="en-US" sz="1200" b="1" dirty="0" smtClean="0">
                          <a:solidFill>
                            <a:srgbClr val="262626"/>
                          </a:solidFill>
                          <a:latin typeface="Arial" panose="020B0604020202020204" pitchFamily="34" charset="0"/>
                          <a:cs typeface="Arial" panose="020B0604020202020204" pitchFamily="34" charset="0"/>
                        </a:rPr>
                        <a:t>Jean-François Pariseau</a:t>
                      </a:r>
                      <a:endParaRPr lang="en-US" sz="1200" b="1" i="0" baseline="0" dirty="0">
                        <a:latin typeface="Arial" panose="020B0604020202020204" pitchFamily="34" charset="0"/>
                        <a:cs typeface="Arial" panose="020B0604020202020204" pitchFamily="34" charset="0"/>
                      </a:endParaRPr>
                    </a:p>
                  </a:txBody>
                  <a:tcPr anchor="ctr"/>
                </a:tc>
                <a:tc>
                  <a:txBody>
                    <a:bodyPr/>
                    <a:lstStyle/>
                    <a:p>
                      <a:pPr algn="l">
                        <a:spcAft>
                          <a:spcPts val="1200"/>
                        </a:spcAft>
                      </a:pPr>
                      <a:r>
                        <a:rPr lang="en-US" sz="1200" dirty="0" smtClean="0">
                          <a:solidFill>
                            <a:srgbClr val="262626"/>
                          </a:solidFill>
                          <a:latin typeface="Arial" panose="020B0604020202020204" pitchFamily="34" charset="0"/>
                          <a:cs typeface="Arial" panose="020B0604020202020204" pitchFamily="34" charset="0"/>
                        </a:rPr>
                        <a:t>Partner, BDC Venture Capital</a:t>
                      </a:r>
                      <a:endParaRPr lang="en-US" sz="1200" dirty="0">
                        <a:solidFill>
                          <a:srgbClr val="262626"/>
                        </a:solidFill>
                        <a:latin typeface="Arial" panose="020B0604020202020204" pitchFamily="34" charset="0"/>
                        <a:cs typeface="Arial" panose="020B0604020202020204" pitchFamily="34" charset="0"/>
                      </a:endParaRPr>
                    </a:p>
                  </a:txBody>
                  <a:tcPr anchor="ctr"/>
                </a:tc>
              </a:tr>
              <a:tr h="342027">
                <a:tc>
                  <a:txBody>
                    <a:bodyPr/>
                    <a:lstStyle/>
                    <a:p>
                      <a:pPr algn="l"/>
                      <a:r>
                        <a:rPr lang="en-US" sz="1200" b="1" dirty="0" smtClean="0">
                          <a:solidFill>
                            <a:srgbClr val="262626"/>
                          </a:solidFill>
                          <a:latin typeface="Arial" panose="020B0604020202020204" pitchFamily="34" charset="0"/>
                          <a:cs typeface="Arial" panose="020B0604020202020204" pitchFamily="34" charset="0"/>
                        </a:rPr>
                        <a:t>Damian Lamb </a:t>
                      </a:r>
                      <a:endParaRPr lang="en-US" sz="1200" b="1" i="0" baseline="0" dirty="0">
                        <a:latin typeface="Arial" panose="020B0604020202020204" pitchFamily="34" charset="0"/>
                        <a:cs typeface="Arial" panose="020B0604020202020204" pitchFamily="34" charset="0"/>
                      </a:endParaRPr>
                    </a:p>
                  </a:txBody>
                  <a:tcPr anchor="ctr"/>
                </a:tc>
                <a:tc>
                  <a:txBody>
                    <a:bodyPr/>
                    <a:lstStyle/>
                    <a:p>
                      <a:pPr algn="l"/>
                      <a:r>
                        <a:rPr lang="en-US" sz="1200" dirty="0" smtClean="0">
                          <a:solidFill>
                            <a:srgbClr val="262626"/>
                          </a:solidFill>
                          <a:latin typeface="Arial" panose="020B0604020202020204" pitchFamily="34" charset="0"/>
                          <a:cs typeface="Arial" panose="020B0604020202020204" pitchFamily="34" charset="0"/>
                        </a:rPr>
                        <a:t>Co-Founder &amp;</a:t>
                      </a:r>
                      <a:r>
                        <a:rPr lang="en-US" sz="1200" baseline="0" dirty="0" smtClean="0">
                          <a:solidFill>
                            <a:srgbClr val="262626"/>
                          </a:solidFill>
                          <a:latin typeface="Arial" panose="020B0604020202020204" pitchFamily="34" charset="0"/>
                          <a:cs typeface="Arial" panose="020B0604020202020204" pitchFamily="34" charset="0"/>
                        </a:rPr>
                        <a:t> </a:t>
                      </a:r>
                      <a:r>
                        <a:rPr lang="en-US" sz="1200" dirty="0" smtClean="0">
                          <a:solidFill>
                            <a:srgbClr val="262626"/>
                          </a:solidFill>
                          <a:latin typeface="Arial" panose="020B0604020202020204" pitchFamily="34" charset="0"/>
                          <a:cs typeface="Arial" panose="020B0604020202020204" pitchFamily="34" charset="0"/>
                        </a:rPr>
                        <a:t>Managing Director, Genesys Capital Partners </a:t>
                      </a:r>
                      <a:endParaRPr lang="en-US" sz="1200" b="0" i="0" baseline="0" dirty="0">
                        <a:latin typeface="Arial" panose="020B0604020202020204" pitchFamily="34" charset="0"/>
                        <a:cs typeface="Arial" panose="020B0604020202020204" pitchFamily="34" charset="0"/>
                      </a:endParaRPr>
                    </a:p>
                  </a:txBody>
                  <a:tcPr anchor="ctr"/>
                </a:tc>
              </a:tr>
              <a:tr h="342027">
                <a:tc>
                  <a:txBody>
                    <a:bodyPr/>
                    <a:lstStyle/>
                    <a:p>
                      <a:pPr algn="l"/>
                      <a:r>
                        <a:rPr lang="en-US" sz="1200" b="1" dirty="0" smtClean="0">
                          <a:solidFill>
                            <a:srgbClr val="262626"/>
                          </a:solidFill>
                          <a:latin typeface="Arial" panose="020B0604020202020204" pitchFamily="34" charset="0"/>
                          <a:cs typeface="Arial" panose="020B0604020202020204" pitchFamily="34" charset="0"/>
                        </a:rPr>
                        <a:t>Steven Plymale </a:t>
                      </a:r>
                      <a:endParaRPr lang="en-US" sz="1200" b="1" i="0" baseline="0" dirty="0">
                        <a:latin typeface="Arial" panose="020B0604020202020204" pitchFamily="34" charset="0"/>
                        <a:cs typeface="Arial" panose="020B0604020202020204" pitchFamily="34" charset="0"/>
                      </a:endParaRPr>
                    </a:p>
                  </a:txBody>
                  <a:tcPr anchor="ctr"/>
                </a:tc>
                <a:tc>
                  <a:txBody>
                    <a:bodyPr/>
                    <a:lstStyle/>
                    <a:p>
                      <a:pPr algn="l">
                        <a:spcAft>
                          <a:spcPts val="1200"/>
                        </a:spcAft>
                      </a:pPr>
                      <a:r>
                        <a:rPr lang="en-US" sz="1200" dirty="0" smtClean="0">
                          <a:solidFill>
                            <a:srgbClr val="262626"/>
                          </a:solidFill>
                          <a:latin typeface="Arial" panose="020B0604020202020204" pitchFamily="34" charset="0"/>
                          <a:cs typeface="Arial" panose="020B0604020202020204" pitchFamily="34" charset="0"/>
                        </a:rPr>
                        <a:t>CEO, Profound Medical Corp.</a:t>
                      </a:r>
                      <a:endParaRPr lang="en-US" sz="1200" dirty="0">
                        <a:solidFill>
                          <a:srgbClr val="262626"/>
                        </a:solidFill>
                        <a:latin typeface="Arial" panose="020B0604020202020204" pitchFamily="34" charset="0"/>
                        <a:cs typeface="Arial" panose="020B0604020202020204" pitchFamily="34" charset="0"/>
                      </a:endParaRPr>
                    </a:p>
                  </a:txBody>
                  <a:tcPr anchor="ctr"/>
                </a:tc>
              </a:tr>
              <a:tr h="342027">
                <a:tc>
                  <a:txBody>
                    <a:bodyPr/>
                    <a:lstStyle/>
                    <a:p>
                      <a:pPr algn="l"/>
                      <a:r>
                        <a:rPr lang="en-US" sz="1200" b="1" dirty="0" smtClean="0">
                          <a:solidFill>
                            <a:srgbClr val="262626"/>
                          </a:solidFill>
                          <a:latin typeface="Arial" panose="020B0604020202020204" pitchFamily="34" charset="0"/>
                          <a:cs typeface="Arial" panose="020B0604020202020204" pitchFamily="34" charset="0"/>
                        </a:rPr>
                        <a:t>William E. Curran </a:t>
                      </a:r>
                      <a:endParaRPr lang="en-US" sz="1200" b="1" i="0" baseline="0" dirty="0">
                        <a:latin typeface="Arial" panose="020B0604020202020204" pitchFamily="34" charset="0"/>
                        <a:cs typeface="Arial" panose="020B0604020202020204" pitchFamily="34" charset="0"/>
                      </a:endParaRPr>
                    </a:p>
                  </a:txBody>
                  <a:tcPr anchor="ctr"/>
                </a:tc>
                <a:tc>
                  <a:txBody>
                    <a:bodyPr/>
                    <a:lstStyle/>
                    <a:p>
                      <a:pPr algn="l">
                        <a:spcAft>
                          <a:spcPts val="1200"/>
                        </a:spcAft>
                      </a:pPr>
                      <a:r>
                        <a:rPr lang="en-US" sz="1200" dirty="0" smtClean="0">
                          <a:solidFill>
                            <a:srgbClr val="262626"/>
                          </a:solidFill>
                          <a:latin typeface="Arial" panose="020B0604020202020204" pitchFamily="34" charset="0"/>
                          <a:cs typeface="Arial" panose="020B0604020202020204" pitchFamily="34" charset="0"/>
                        </a:rPr>
                        <a:t>Previously President &amp; CEO, Philips Electronics North America</a:t>
                      </a:r>
                      <a:endParaRPr lang="en-US" sz="1200" dirty="0">
                        <a:solidFill>
                          <a:srgbClr val="262626"/>
                        </a:solidFill>
                        <a:latin typeface="Arial" panose="020B0604020202020204" pitchFamily="34" charset="0"/>
                        <a:cs typeface="Arial" panose="020B0604020202020204" pitchFamily="34" charset="0"/>
                      </a:endParaRPr>
                    </a:p>
                  </a:txBody>
                  <a:tcPr anchor="ctr"/>
                </a:tc>
              </a:tr>
              <a:tr h="342027">
                <a:tc>
                  <a:txBody>
                    <a:bodyPr/>
                    <a:lstStyle/>
                    <a:p>
                      <a:pPr algn="l"/>
                      <a:r>
                        <a:rPr lang="en-US" sz="1200" b="1" dirty="0" smtClean="0">
                          <a:solidFill>
                            <a:srgbClr val="262626"/>
                          </a:solidFill>
                          <a:latin typeface="Arial" panose="020B0604020202020204" pitchFamily="34" charset="0"/>
                          <a:cs typeface="Arial" panose="020B0604020202020204" pitchFamily="34" charset="0"/>
                        </a:rPr>
                        <a:t>Arun Menawat </a:t>
                      </a:r>
                      <a:endParaRPr lang="en-US" sz="1200" b="1" i="0" baseline="0" dirty="0">
                        <a:latin typeface="Arial" panose="020B0604020202020204" pitchFamily="34" charset="0"/>
                        <a:cs typeface="Arial" panose="020B0604020202020204" pitchFamily="34" charset="0"/>
                      </a:endParaRPr>
                    </a:p>
                  </a:txBody>
                  <a:tcPr anchor="ctr"/>
                </a:tc>
                <a:tc>
                  <a:txBody>
                    <a:bodyPr/>
                    <a:lstStyle/>
                    <a:p>
                      <a:pPr algn="l">
                        <a:spcAft>
                          <a:spcPts val="1200"/>
                        </a:spcAft>
                      </a:pPr>
                      <a:r>
                        <a:rPr lang="en-US" sz="1200" dirty="0" smtClean="0">
                          <a:solidFill>
                            <a:srgbClr val="262626"/>
                          </a:solidFill>
                          <a:latin typeface="Arial" panose="020B0604020202020204" pitchFamily="34" charset="0"/>
                          <a:cs typeface="Arial" panose="020B0604020202020204" pitchFamily="34" charset="0"/>
                        </a:rPr>
                        <a:t>President &amp; CEO, Novadaq Technologies Inc.</a:t>
                      </a:r>
                      <a:endParaRPr lang="en-US" sz="1200" dirty="0">
                        <a:solidFill>
                          <a:srgbClr val="262626"/>
                        </a:solidFill>
                        <a:latin typeface="Arial" panose="020B0604020202020204" pitchFamily="34" charset="0"/>
                        <a:cs typeface="Arial" panose="020B0604020202020204" pitchFamily="34" charset="0"/>
                      </a:endParaRPr>
                    </a:p>
                  </a:txBody>
                  <a:tcPr anchor="ctr"/>
                </a:tc>
              </a:tr>
              <a:tr h="342027">
                <a:tc>
                  <a:txBody>
                    <a:bodyPr/>
                    <a:lstStyle/>
                    <a:p>
                      <a:pPr algn="l"/>
                      <a:r>
                        <a:rPr lang="en-US" sz="1200" b="1" dirty="0" smtClean="0">
                          <a:solidFill>
                            <a:srgbClr val="262626"/>
                          </a:solidFill>
                          <a:latin typeface="Arial" panose="020B0604020202020204" pitchFamily="34" charset="0"/>
                          <a:cs typeface="Arial" panose="020B0604020202020204" pitchFamily="34" charset="0"/>
                        </a:rPr>
                        <a:t>Jonathan Goodman </a:t>
                      </a:r>
                      <a:endParaRPr lang="en-US" sz="1200" b="1" i="0" baseline="0" dirty="0">
                        <a:latin typeface="Arial" panose="020B0604020202020204" pitchFamily="34" charset="0"/>
                        <a:cs typeface="Arial" panose="020B0604020202020204" pitchFamily="34" charset="0"/>
                      </a:endParaRP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200" dirty="0" smtClean="0">
                          <a:solidFill>
                            <a:srgbClr val="262626"/>
                          </a:solidFill>
                          <a:latin typeface="Arial" panose="020B0604020202020204" pitchFamily="34" charset="0"/>
                          <a:cs typeface="Arial" panose="020B0604020202020204" pitchFamily="34" charset="0"/>
                        </a:rPr>
                        <a:t>President &amp; CEO, Knight Therapeutics</a:t>
                      </a:r>
                      <a:endParaRPr lang="en-US" sz="1200" b="0" i="0" baseline="0" dirty="0">
                        <a:latin typeface="Arial" panose="020B0604020202020204" pitchFamily="34" charset="0"/>
                        <a:cs typeface="Arial" panose="020B0604020202020204" pitchFamily="34" charset="0"/>
                      </a:endParaRPr>
                    </a:p>
                  </a:txBody>
                  <a:tcPr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477116773"/>
              </p:ext>
            </p:extLst>
          </p:nvPr>
        </p:nvGraphicFramePr>
        <p:xfrm>
          <a:off x="498590" y="1482158"/>
          <a:ext cx="8188210" cy="1710135"/>
        </p:xfrm>
        <a:graphic>
          <a:graphicData uri="http://schemas.openxmlformats.org/drawingml/2006/table">
            <a:tbl>
              <a:tblPr firstRow="1" bandRow="1">
                <a:tableStyleId>{6E25E649-3F16-4E02-A733-19D2CDBF48F0}</a:tableStyleId>
              </a:tblPr>
              <a:tblGrid>
                <a:gridCol w="2088447"/>
                <a:gridCol w="6099763"/>
              </a:tblGrid>
              <a:tr h="342027">
                <a:tc gridSpan="2">
                  <a:txBody>
                    <a:bodyPr/>
                    <a:lstStyle/>
                    <a:p>
                      <a:pPr algn="l"/>
                      <a:r>
                        <a:rPr lang="en-US" sz="1600" b="0" i="0" dirty="0" smtClean="0">
                          <a:latin typeface="Arial" panose="020B0604020202020204" pitchFamily="34" charset="0"/>
                          <a:cs typeface="Arial" panose="020B0604020202020204" pitchFamily="34" charset="0"/>
                        </a:rPr>
                        <a:t>Executive</a:t>
                      </a:r>
                      <a:r>
                        <a:rPr lang="en-US" sz="1600" b="0" i="0" baseline="0" dirty="0" smtClean="0">
                          <a:latin typeface="Arial" panose="020B0604020202020204" pitchFamily="34" charset="0"/>
                          <a:cs typeface="Arial" panose="020B0604020202020204" pitchFamily="34" charset="0"/>
                        </a:rPr>
                        <a:t> Team</a:t>
                      </a:r>
                      <a:endParaRPr lang="en-US" sz="1600" b="0" i="0" dirty="0">
                        <a:latin typeface="Arial" panose="020B0604020202020204" pitchFamily="34" charset="0"/>
                        <a:cs typeface="Arial" panose="020B0604020202020204" pitchFamily="34" charset="0"/>
                      </a:endParaRPr>
                    </a:p>
                  </a:txBody>
                  <a:tcPr anchor="ctr">
                    <a:solidFill>
                      <a:srgbClr val="115592"/>
                    </a:solidFill>
                  </a:tcPr>
                </a:tc>
                <a:tc hMerge="1">
                  <a:txBody>
                    <a:bodyPr/>
                    <a:lstStyle/>
                    <a:p>
                      <a:pPr algn="ctr"/>
                      <a:endParaRPr lang="en-US" sz="1600" b="0" i="0" dirty="0">
                        <a:latin typeface="Helvetica"/>
                        <a:cs typeface="Helvetica"/>
                      </a:endParaRPr>
                    </a:p>
                  </a:txBody>
                  <a:tcPr anchor="ctr">
                    <a:solidFill>
                      <a:srgbClr val="115592"/>
                    </a:solidFill>
                  </a:tcPr>
                </a:tc>
              </a:tr>
              <a:tr h="342027">
                <a:tc>
                  <a:txBody>
                    <a:bodyPr/>
                    <a:lstStyle/>
                    <a:p>
                      <a:pPr algn="l"/>
                      <a:r>
                        <a:rPr lang="en-US" sz="1200" b="1" dirty="0" smtClean="0">
                          <a:solidFill>
                            <a:srgbClr val="262626"/>
                          </a:solidFill>
                          <a:latin typeface="Arial" panose="020B0604020202020204" pitchFamily="34" charset="0"/>
                          <a:cs typeface="Arial" panose="020B0604020202020204" pitchFamily="34" charset="0"/>
                        </a:rPr>
                        <a:t>Steven Plymale</a:t>
                      </a:r>
                      <a:endParaRPr lang="en-US" sz="1200" b="1" i="0" baseline="0" dirty="0">
                        <a:latin typeface="Arial" panose="020B0604020202020204" pitchFamily="34" charset="0"/>
                        <a:cs typeface="Arial" panose="020B0604020202020204" pitchFamily="34" charset="0"/>
                      </a:endParaRPr>
                    </a:p>
                  </a:txBody>
                  <a:tcPr anchor="ctr"/>
                </a:tc>
                <a:tc>
                  <a:txBody>
                    <a:bodyPr/>
                    <a:lstStyle/>
                    <a:p>
                      <a:pPr algn="l">
                        <a:spcAft>
                          <a:spcPts val="1200"/>
                        </a:spcAft>
                      </a:pPr>
                      <a:r>
                        <a:rPr lang="en-US" sz="1200" dirty="0" smtClean="0">
                          <a:solidFill>
                            <a:srgbClr val="262626"/>
                          </a:solidFill>
                          <a:latin typeface="Arial" panose="020B0604020202020204" pitchFamily="34" charset="0"/>
                          <a:cs typeface="Arial" panose="020B0604020202020204" pitchFamily="34" charset="0"/>
                        </a:rPr>
                        <a:t>CEO (Xltek, CryoCath, Cedara, Claron,</a:t>
                      </a:r>
                      <a:r>
                        <a:rPr lang="en-US" sz="1200" baseline="0" dirty="0" smtClean="0">
                          <a:solidFill>
                            <a:srgbClr val="262626"/>
                          </a:solidFill>
                          <a:latin typeface="Arial" panose="020B0604020202020204" pitchFamily="34" charset="0"/>
                          <a:cs typeface="Arial" panose="020B0604020202020204" pitchFamily="34" charset="0"/>
                        </a:rPr>
                        <a:t> Bluehaven)</a:t>
                      </a:r>
                      <a:endParaRPr lang="en-US" sz="1200" dirty="0">
                        <a:solidFill>
                          <a:srgbClr val="262626"/>
                        </a:solidFill>
                        <a:latin typeface="Arial" panose="020B0604020202020204" pitchFamily="34" charset="0"/>
                        <a:cs typeface="Arial" panose="020B0604020202020204" pitchFamily="34" charset="0"/>
                      </a:endParaRPr>
                    </a:p>
                  </a:txBody>
                  <a:tcPr anchor="ctr"/>
                </a:tc>
              </a:tr>
              <a:tr h="342027">
                <a:tc>
                  <a:txBody>
                    <a:bodyPr/>
                    <a:lstStyle/>
                    <a:p>
                      <a:pPr algn="l"/>
                      <a:r>
                        <a:rPr lang="en-US" sz="1200" b="1" dirty="0" smtClean="0">
                          <a:solidFill>
                            <a:srgbClr val="262626"/>
                          </a:solidFill>
                          <a:latin typeface="Arial" panose="020B0604020202020204" pitchFamily="34" charset="0"/>
                          <a:cs typeface="Arial" panose="020B0604020202020204" pitchFamily="34" charset="0"/>
                        </a:rPr>
                        <a:t>Ron Kurtz </a:t>
                      </a:r>
                      <a:endParaRPr lang="en-US" sz="1200" b="1" i="0" baseline="0" dirty="0">
                        <a:latin typeface="Arial" panose="020B0604020202020204" pitchFamily="34" charset="0"/>
                        <a:cs typeface="Arial" panose="020B0604020202020204" pitchFamily="34" charset="0"/>
                      </a:endParaRPr>
                    </a:p>
                  </a:txBody>
                  <a:tcPr anchor="ctr"/>
                </a:tc>
                <a:tc>
                  <a:txBody>
                    <a:bodyPr/>
                    <a:lstStyle/>
                    <a:p>
                      <a:pPr algn="l"/>
                      <a:r>
                        <a:rPr lang="en-US" sz="1200" dirty="0" smtClean="0">
                          <a:solidFill>
                            <a:srgbClr val="262626"/>
                          </a:solidFill>
                          <a:latin typeface="Arial" panose="020B0604020202020204" pitchFamily="34" charset="0"/>
                          <a:cs typeface="Arial" panose="020B0604020202020204" pitchFamily="34" charset="0"/>
                        </a:rPr>
                        <a:t>VP,</a:t>
                      </a:r>
                      <a:r>
                        <a:rPr lang="en-US" sz="1200" baseline="0" dirty="0" smtClean="0">
                          <a:solidFill>
                            <a:srgbClr val="262626"/>
                          </a:solidFill>
                          <a:latin typeface="Arial" panose="020B0604020202020204" pitchFamily="34" charset="0"/>
                          <a:cs typeface="Arial" panose="020B0604020202020204" pitchFamily="34" charset="0"/>
                        </a:rPr>
                        <a:t> Engineering (Xltek)</a:t>
                      </a:r>
                      <a:endParaRPr lang="en-US" sz="1200" b="0" i="0" baseline="0" dirty="0">
                        <a:latin typeface="Arial" panose="020B0604020202020204" pitchFamily="34" charset="0"/>
                        <a:cs typeface="Arial" panose="020B0604020202020204" pitchFamily="34" charset="0"/>
                      </a:endParaRPr>
                    </a:p>
                  </a:txBody>
                  <a:tcPr anchor="ctr"/>
                </a:tc>
              </a:tr>
              <a:tr h="342027">
                <a:tc>
                  <a:txBody>
                    <a:bodyPr/>
                    <a:lstStyle/>
                    <a:p>
                      <a:pPr algn="l"/>
                      <a:r>
                        <a:rPr lang="en-US" sz="1200" b="1" dirty="0" smtClean="0">
                          <a:solidFill>
                            <a:srgbClr val="262626"/>
                          </a:solidFill>
                          <a:latin typeface="Arial" panose="020B0604020202020204" pitchFamily="34" charset="0"/>
                          <a:cs typeface="Arial" panose="020B0604020202020204" pitchFamily="34" charset="0"/>
                        </a:rPr>
                        <a:t>Goldy Singh </a:t>
                      </a:r>
                      <a:endParaRPr lang="en-US" sz="1200" b="1" i="0" baseline="0" dirty="0">
                        <a:latin typeface="Arial" panose="020B0604020202020204" pitchFamily="34" charset="0"/>
                        <a:cs typeface="Arial" panose="020B0604020202020204" pitchFamily="34" charset="0"/>
                      </a:endParaRPr>
                    </a:p>
                  </a:txBody>
                  <a:tcPr anchor="ctr"/>
                </a:tc>
                <a:tc>
                  <a:txBody>
                    <a:bodyPr/>
                    <a:lstStyle/>
                    <a:p>
                      <a:pPr>
                        <a:spcAft>
                          <a:spcPts val="1200"/>
                        </a:spcAft>
                      </a:pPr>
                      <a:r>
                        <a:rPr lang="en-US" sz="1200" dirty="0" smtClean="0">
                          <a:solidFill>
                            <a:srgbClr val="262626"/>
                          </a:solidFill>
                          <a:latin typeface="Arial" panose="020B0604020202020204" pitchFamily="34" charset="0"/>
                          <a:cs typeface="Arial" panose="020B0604020202020204" pitchFamily="34" charset="0"/>
                        </a:rPr>
                        <a:t>VP, Quality &amp; Regulatory Affairs (Xltek, C.R. Bard, Philips Medical,</a:t>
                      </a:r>
                      <a:r>
                        <a:rPr lang="en-US" sz="1200" baseline="0" dirty="0" smtClean="0">
                          <a:solidFill>
                            <a:srgbClr val="262626"/>
                          </a:solidFill>
                          <a:latin typeface="Arial" panose="020B0604020202020204" pitchFamily="34" charset="0"/>
                          <a:cs typeface="Arial" panose="020B0604020202020204" pitchFamily="34" charset="0"/>
                        </a:rPr>
                        <a:t> Natus Medical Inc.</a:t>
                      </a:r>
                      <a:r>
                        <a:rPr lang="en-US" sz="1200" dirty="0" smtClean="0">
                          <a:solidFill>
                            <a:srgbClr val="262626"/>
                          </a:solidFill>
                          <a:latin typeface="Arial" panose="020B0604020202020204" pitchFamily="34" charset="0"/>
                          <a:cs typeface="Arial" panose="020B0604020202020204" pitchFamily="34" charset="0"/>
                        </a:rPr>
                        <a:t>)</a:t>
                      </a:r>
                      <a:endParaRPr lang="en-US" sz="1200" dirty="0">
                        <a:solidFill>
                          <a:srgbClr val="262626"/>
                        </a:solidFill>
                        <a:latin typeface="Arial" panose="020B0604020202020204" pitchFamily="34" charset="0"/>
                        <a:cs typeface="Arial" panose="020B0604020202020204" pitchFamily="34" charset="0"/>
                      </a:endParaRPr>
                    </a:p>
                  </a:txBody>
                  <a:tcPr anchor="ctr"/>
                </a:tc>
              </a:tr>
              <a:tr h="342027">
                <a:tc>
                  <a:txBody>
                    <a:bodyPr/>
                    <a:lstStyle/>
                    <a:p>
                      <a:pPr algn="l"/>
                      <a:r>
                        <a:rPr lang="en-US" sz="1200" b="1" dirty="0" smtClean="0">
                          <a:solidFill>
                            <a:srgbClr val="262626"/>
                          </a:solidFill>
                          <a:latin typeface="Helvetica"/>
                          <a:cs typeface="Helvetica"/>
                        </a:rPr>
                        <a:t>Hartmut Warnken </a:t>
                      </a:r>
                      <a:endParaRPr lang="en-US" sz="1200" b="1" i="0" baseline="0" dirty="0">
                        <a:latin typeface="Helvetica"/>
                        <a:cs typeface="Helvetica"/>
                      </a:endParaRPr>
                    </a:p>
                  </a:txBody>
                  <a:tcPr anchor="ctr"/>
                </a:tc>
                <a:tc>
                  <a:txBody>
                    <a:bodyPr/>
                    <a:lstStyle/>
                    <a:p>
                      <a:pPr>
                        <a:spcAft>
                          <a:spcPts val="1200"/>
                        </a:spcAft>
                      </a:pPr>
                      <a:r>
                        <a:rPr lang="en-US" sz="1200" dirty="0" smtClean="0">
                          <a:solidFill>
                            <a:srgbClr val="262626"/>
                          </a:solidFill>
                          <a:latin typeface="Helvetica"/>
                          <a:cs typeface="Helvetica"/>
                        </a:rPr>
                        <a:t>VP, International Sales (IMRIS Pte. Ltd., IMRIS Germany</a:t>
                      </a:r>
                      <a:r>
                        <a:rPr lang="en-US" sz="1200" baseline="0" dirty="0" smtClean="0">
                          <a:solidFill>
                            <a:srgbClr val="262626"/>
                          </a:solidFill>
                          <a:latin typeface="Helvetica"/>
                          <a:cs typeface="Helvetica"/>
                        </a:rPr>
                        <a:t> GmbH, IMRIS KK Japan)</a:t>
                      </a:r>
                      <a:endParaRPr lang="en-US" sz="1200" dirty="0">
                        <a:solidFill>
                          <a:srgbClr val="262626"/>
                        </a:solidFill>
                        <a:latin typeface="Helvetica"/>
                        <a:cs typeface="Helvetica"/>
                      </a:endParaRPr>
                    </a:p>
                  </a:txBody>
                  <a:tcPr anchor="ctr"/>
                </a:tc>
              </a:tr>
            </a:tbl>
          </a:graphicData>
        </a:graphic>
      </p:graphicFrame>
    </p:spTree>
    <p:extLst>
      <p:ext uri="{BB962C8B-B14F-4D97-AF65-F5344CB8AC3E}">
        <p14:creationId xmlns:p14="http://schemas.microsoft.com/office/powerpoint/2010/main" val="1168921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0224" y="323107"/>
            <a:ext cx="8229600" cy="562373"/>
          </a:xfrm>
        </p:spPr>
        <p:txBody>
          <a:bodyPr>
            <a:normAutofit/>
          </a:bodyPr>
          <a:lstStyle/>
          <a:p>
            <a:r>
              <a:rPr lang="en-US" b="1" dirty="0" smtClean="0">
                <a:latin typeface="Arial" panose="020B0604020202020204" pitchFamily="34" charset="0"/>
                <a:cs typeface="Arial" panose="020B0604020202020204" pitchFamily="34" charset="0"/>
              </a:rPr>
              <a:t>Forward-Looking Statements</a:t>
            </a:r>
            <a:endParaRPr lang="en-US" b="1" dirty="0">
              <a:latin typeface="Arial" panose="020B0604020202020204" pitchFamily="34" charset="0"/>
              <a:cs typeface="Arial" panose="020B0604020202020204" pitchFamily="34" charset="0"/>
            </a:endParaRPr>
          </a:p>
        </p:txBody>
      </p:sp>
      <p:sp>
        <p:nvSpPr>
          <p:cNvPr id="5" name="Text Placeholder 2"/>
          <p:cNvSpPr>
            <a:spLocks noGrp="1"/>
          </p:cNvSpPr>
          <p:nvPr>
            <p:ph type="body" sz="quarter" idx="11"/>
          </p:nvPr>
        </p:nvSpPr>
        <p:spPr>
          <a:xfrm>
            <a:off x="372533" y="1364610"/>
            <a:ext cx="8338726" cy="4830449"/>
          </a:xfrm>
        </p:spPr>
        <p:txBody>
          <a:bodyPr>
            <a:noAutofit/>
          </a:bodyPr>
          <a:lstStyle/>
          <a:p>
            <a:pPr lvl="0" algn="just" defTabSz="457200">
              <a:lnSpc>
                <a:spcPct val="110000"/>
              </a:lnSpc>
              <a:spcBef>
                <a:spcPts val="0"/>
              </a:spcBef>
            </a:pPr>
            <a:r>
              <a:rPr lang="en-CA" sz="1400" dirty="0" smtClean="0">
                <a:solidFill>
                  <a:prstClr val="black"/>
                </a:solidFill>
                <a:latin typeface="Arial" panose="020B0604020202020204" pitchFamily="34" charset="0"/>
                <a:cs typeface="Arial" panose="020B0604020202020204" pitchFamily="34" charset="0"/>
              </a:rPr>
              <a:t>This presentation </a:t>
            </a:r>
            <a:r>
              <a:rPr lang="en-CA" sz="1400" dirty="0">
                <a:solidFill>
                  <a:prstClr val="black"/>
                </a:solidFill>
                <a:latin typeface="Arial" panose="020B0604020202020204" pitchFamily="34" charset="0"/>
                <a:cs typeface="Arial" panose="020B0604020202020204" pitchFamily="34" charset="0"/>
              </a:rPr>
              <a:t>and oral statements made during this </a:t>
            </a:r>
            <a:r>
              <a:rPr lang="en-CA" sz="1400" dirty="0" smtClean="0">
                <a:solidFill>
                  <a:prstClr val="black"/>
                </a:solidFill>
                <a:latin typeface="Arial" panose="020B0604020202020204" pitchFamily="34" charset="0"/>
                <a:cs typeface="Arial" panose="020B0604020202020204" pitchFamily="34" charset="0"/>
              </a:rPr>
              <a:t>meeting </a:t>
            </a:r>
            <a:r>
              <a:rPr lang="en-CA" sz="1400" dirty="0" smtClean="0">
                <a:latin typeface="Arial" panose="020B0604020202020204" pitchFamily="34" charset="0"/>
                <a:cs typeface="Arial" panose="020B0604020202020204" pitchFamily="34" charset="0"/>
              </a:rPr>
              <a:t>regarding Profound </a:t>
            </a:r>
            <a:r>
              <a:rPr lang="en-CA" sz="1400" dirty="0">
                <a:latin typeface="Arial" panose="020B0604020202020204" pitchFamily="34" charset="0"/>
                <a:cs typeface="Arial" panose="020B0604020202020204" pitchFamily="34" charset="0"/>
              </a:rPr>
              <a:t>and its business which may include, but </a:t>
            </a:r>
            <a:r>
              <a:rPr lang="en-CA" sz="1400" dirty="0" smtClean="0">
                <a:latin typeface="Arial" panose="020B0604020202020204" pitchFamily="34" charset="0"/>
                <a:cs typeface="Arial" panose="020B0604020202020204" pitchFamily="34" charset="0"/>
              </a:rPr>
              <a:t>are </a:t>
            </a:r>
            <a:r>
              <a:rPr lang="en-CA" sz="1400" dirty="0">
                <a:latin typeface="Arial" panose="020B0604020202020204" pitchFamily="34" charset="0"/>
                <a:cs typeface="Arial" panose="020B0604020202020204" pitchFamily="34" charset="0"/>
              </a:rPr>
              <a:t>not limited to, the expectations regarding the efficacy of Profound’s technology in the treatment of prostate cancer. Often, but not always, forward-looking statements can be identified by the use of words such as "plans", "is expected", "expects", "scheduled", "intends", "contemplates", "anticipates", "believes", "proposes" or variations (including negative variations) of such words and phrases, or state that certain actions, events or results "may", "could", "would", "might" or "will" be taken, occur or be achieved. Such statements are based on the current expectations of the management of each entity. The forward-looking events and circumstances discussed in this </a:t>
            </a:r>
            <a:r>
              <a:rPr lang="en-CA" sz="1400" dirty="0" smtClean="0">
                <a:latin typeface="Arial" panose="020B0604020202020204" pitchFamily="34" charset="0"/>
                <a:cs typeface="Arial" panose="020B0604020202020204" pitchFamily="34" charset="0"/>
              </a:rPr>
              <a:t>presentation </a:t>
            </a:r>
            <a:r>
              <a:rPr lang="en-CA" sz="1400" dirty="0">
                <a:latin typeface="Arial" panose="020B0604020202020204" pitchFamily="34" charset="0"/>
                <a:cs typeface="Arial" panose="020B0604020202020204" pitchFamily="34" charset="0"/>
              </a:rPr>
              <a:t>may not occur by certain specified dates or at all and could differ materially as a result of known and unknown risk factors and uncertainties affecting the company, including risks regarding the pharmaceutical industry, economic factors, the equity markets generally and risks associated with growth and </a:t>
            </a:r>
            <a:r>
              <a:rPr lang="en-CA" sz="1400" dirty="0" smtClean="0">
                <a:latin typeface="Arial" panose="020B0604020202020204" pitchFamily="34" charset="0"/>
                <a:cs typeface="Arial" panose="020B0604020202020204" pitchFamily="34" charset="0"/>
              </a:rPr>
              <a:t>competition.</a:t>
            </a:r>
          </a:p>
          <a:p>
            <a:pPr lvl="0" algn="just" defTabSz="457200">
              <a:lnSpc>
                <a:spcPct val="110000"/>
              </a:lnSpc>
              <a:spcBef>
                <a:spcPts val="0"/>
              </a:spcBef>
            </a:pPr>
            <a:endParaRPr lang="en-CA" sz="1400" dirty="0">
              <a:latin typeface="Arial" panose="020B0604020202020204" pitchFamily="34" charset="0"/>
              <a:cs typeface="Arial" panose="020B0604020202020204" pitchFamily="34" charset="0"/>
            </a:endParaRPr>
          </a:p>
          <a:p>
            <a:pPr lvl="0" algn="just" defTabSz="457200">
              <a:lnSpc>
                <a:spcPct val="110000"/>
              </a:lnSpc>
              <a:spcBef>
                <a:spcPts val="0"/>
              </a:spcBef>
            </a:pPr>
            <a:r>
              <a:rPr lang="en-CA" sz="1400" dirty="0" smtClean="0">
                <a:latin typeface="Arial" panose="020B0604020202020204" pitchFamily="34" charset="0"/>
                <a:cs typeface="Arial" panose="020B0604020202020204" pitchFamily="34" charset="0"/>
              </a:rPr>
              <a:t>Although </a:t>
            </a:r>
            <a:r>
              <a:rPr lang="en-CA" sz="1400" dirty="0">
                <a:latin typeface="Arial" panose="020B0604020202020204" pitchFamily="34" charset="0"/>
                <a:cs typeface="Arial" panose="020B0604020202020204" pitchFamily="34" charset="0"/>
              </a:rPr>
              <a:t>Profound has attempted to identify important factors that could cause actual actions, events or results to differ materially from those described in forward-looking statements, there may be other factors that cause actions, events or results to differ from those anticipated, estimated or intended. No forward-looking statement can be guaranteed. Except as required by applicable securities laws, forward-looking statements speak only as of the date on which they are made and Profound undertakes no obligation to publicly update or revise any forward-looking statement, whether as a result of new information, future events, or otherwise, other than as required by law.</a:t>
            </a:r>
          </a:p>
          <a:p>
            <a:pPr algn="just"/>
            <a:endParaRPr lang="en-US" sz="900" dirty="0"/>
          </a:p>
        </p:txBody>
      </p:sp>
    </p:spTree>
    <p:extLst>
      <p:ext uri="{BB962C8B-B14F-4D97-AF65-F5344CB8AC3E}">
        <p14:creationId xmlns:p14="http://schemas.microsoft.com/office/powerpoint/2010/main" val="322937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CA" b="1" dirty="0" smtClean="0"/>
              <a:t>Solid Path to Commercialization</a:t>
            </a:r>
            <a:endParaRPr lang="en-CA"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70" y="1523238"/>
            <a:ext cx="8407030" cy="4353306"/>
          </a:xfrm>
          <a:prstGeom prst="rect">
            <a:avLst/>
          </a:prstGeom>
        </p:spPr>
      </p:pic>
    </p:spTree>
    <p:extLst>
      <p:ext uri="{BB962C8B-B14F-4D97-AF65-F5344CB8AC3E}">
        <p14:creationId xmlns:p14="http://schemas.microsoft.com/office/powerpoint/2010/main" val="2070462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4294967295"/>
          </p:nvPr>
        </p:nvSpPr>
        <p:spPr>
          <a:xfrm>
            <a:off x="372533" y="2652907"/>
            <a:ext cx="8314267" cy="573119"/>
          </a:xfrm>
          <a:prstGeom prst="rect">
            <a:avLst/>
          </a:prstGeom>
        </p:spPr>
        <p:txBody>
          <a:bodyPr>
            <a:noAutofit/>
          </a:bodyPr>
          <a:lstStyle/>
          <a:p>
            <a:pPr marL="0" indent="0">
              <a:buNone/>
            </a:pPr>
            <a:r>
              <a:rPr lang="en-US" b="1" dirty="0" smtClean="0">
                <a:solidFill>
                  <a:schemeClr val="bg1"/>
                </a:solidFill>
                <a:latin typeface="Arial" panose="020B0604020202020204" pitchFamily="34" charset="0"/>
                <a:cs typeface="Arial" panose="020B0604020202020204" pitchFamily="34" charset="0"/>
              </a:rPr>
              <a:t>Recent &amp; Upcoming Milestones</a:t>
            </a:r>
            <a:endParaRPr lang="en-US"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72533" y="3455990"/>
            <a:ext cx="8211871" cy="3234732"/>
          </a:xfrm>
          <a:prstGeom prst="rect">
            <a:avLst/>
          </a:prstGeom>
          <a:noFill/>
        </p:spPr>
        <p:txBody>
          <a:bodyPr wrap="square" rtlCol="0">
            <a:spAutoFit/>
          </a:bodyPr>
          <a:lstStyle/>
          <a:p>
            <a:pPr marL="273050" indent="-273050">
              <a:lnSpc>
                <a:spcPct val="120000"/>
              </a:lnSpc>
              <a:spcAft>
                <a:spcPts val="600"/>
              </a:spcAft>
              <a:buFont typeface="Arial"/>
              <a:buChar char="•"/>
            </a:pPr>
            <a:r>
              <a:rPr lang="en-US" dirty="0">
                <a:solidFill>
                  <a:srgbClr val="5299D0"/>
                </a:solidFill>
                <a:latin typeface="Arial" panose="020B0604020202020204" pitchFamily="34" charset="0"/>
                <a:cs typeface="Arial" panose="020B0604020202020204" pitchFamily="34" charset="0"/>
              </a:rPr>
              <a:t>Received CE Mark approval in April 2016 for TULSA-PRO</a:t>
            </a:r>
            <a:r>
              <a:rPr lang="en-US" baseline="30000" dirty="0">
                <a:solidFill>
                  <a:srgbClr val="5299D0"/>
                </a:solidFill>
                <a:latin typeface="Arial" panose="020B0604020202020204" pitchFamily="34" charset="0"/>
                <a:cs typeface="Arial" panose="020B0604020202020204" pitchFamily="34" charset="0"/>
              </a:rPr>
              <a:t>TM</a:t>
            </a:r>
          </a:p>
          <a:p>
            <a:pPr marL="273050" indent="-273050">
              <a:lnSpc>
                <a:spcPct val="120000"/>
              </a:lnSpc>
              <a:spcAft>
                <a:spcPts val="600"/>
              </a:spcAft>
              <a:buFont typeface="Arial"/>
              <a:buChar char="•"/>
            </a:pPr>
            <a:r>
              <a:rPr lang="en-US" dirty="0">
                <a:solidFill>
                  <a:srgbClr val="5299D0"/>
                </a:solidFill>
                <a:latin typeface="Arial" panose="020B0604020202020204" pitchFamily="34" charset="0"/>
                <a:cs typeface="Arial" panose="020B0604020202020204" pitchFamily="34" charset="0"/>
              </a:rPr>
              <a:t>Sale of first TULSA-PRO</a:t>
            </a:r>
            <a:r>
              <a:rPr lang="en-US" baseline="30000" dirty="0">
                <a:solidFill>
                  <a:srgbClr val="5299D0"/>
                </a:solidFill>
                <a:latin typeface="Arial" panose="020B0604020202020204" pitchFamily="34" charset="0"/>
                <a:cs typeface="Arial" panose="020B0604020202020204" pitchFamily="34" charset="0"/>
              </a:rPr>
              <a:t>TM</a:t>
            </a:r>
            <a:r>
              <a:rPr lang="en-US" dirty="0">
                <a:solidFill>
                  <a:srgbClr val="5299D0"/>
                </a:solidFill>
                <a:latin typeface="Arial" panose="020B0604020202020204" pitchFamily="34" charset="0"/>
                <a:cs typeface="Arial" panose="020B0604020202020204" pitchFamily="34" charset="0"/>
              </a:rPr>
              <a:t> to </a:t>
            </a:r>
            <a:r>
              <a:rPr lang="en-US" dirty="0" err="1">
                <a:solidFill>
                  <a:srgbClr val="5299D0"/>
                </a:solidFill>
                <a:latin typeface="Arial" panose="020B0604020202020204" pitchFamily="34" charset="0"/>
                <a:cs typeface="Arial" panose="020B0604020202020204" pitchFamily="34" charset="0"/>
              </a:rPr>
              <a:t>ResoFus</a:t>
            </a:r>
            <a:r>
              <a:rPr lang="en-US" dirty="0">
                <a:solidFill>
                  <a:srgbClr val="5299D0"/>
                </a:solidFill>
                <a:latin typeface="Arial" panose="020B0604020202020204" pitchFamily="34" charset="0"/>
                <a:cs typeface="Arial" panose="020B0604020202020204" pitchFamily="34" charset="0"/>
              </a:rPr>
              <a:t> Alomar in Spain in April 2016</a:t>
            </a:r>
          </a:p>
          <a:p>
            <a:pPr marL="273050" indent="-273050">
              <a:lnSpc>
                <a:spcPct val="120000"/>
              </a:lnSpc>
              <a:spcAft>
                <a:spcPts val="600"/>
              </a:spcAft>
              <a:buFont typeface="Arial"/>
              <a:buChar char="•"/>
            </a:pPr>
            <a:r>
              <a:rPr lang="en-US" dirty="0" smtClean="0">
                <a:solidFill>
                  <a:srgbClr val="5B9BD5"/>
                </a:solidFill>
                <a:latin typeface="Arial" panose="020B0604020202020204" pitchFamily="34" charset="0"/>
                <a:cs typeface="Arial" panose="020B0604020202020204" pitchFamily="34" charset="0"/>
              </a:rPr>
              <a:t>Granted IDE </a:t>
            </a:r>
            <a:r>
              <a:rPr lang="en-US" dirty="0">
                <a:solidFill>
                  <a:srgbClr val="5B9BD5"/>
                </a:solidFill>
                <a:latin typeface="Arial" panose="020B0604020202020204" pitchFamily="34" charset="0"/>
                <a:cs typeface="Arial" panose="020B0604020202020204" pitchFamily="34" charset="0"/>
              </a:rPr>
              <a:t>A</a:t>
            </a:r>
            <a:r>
              <a:rPr lang="en-US" dirty="0" smtClean="0">
                <a:solidFill>
                  <a:srgbClr val="5B9BD5"/>
                </a:solidFill>
                <a:latin typeface="Arial" panose="020B0604020202020204" pitchFamily="34" charset="0"/>
                <a:cs typeface="Arial" panose="020B0604020202020204" pitchFamily="34" charset="0"/>
              </a:rPr>
              <a:t>pproval from the FDA for Pivotal Trial</a:t>
            </a:r>
          </a:p>
          <a:p>
            <a:pPr marL="273050" indent="-273050">
              <a:lnSpc>
                <a:spcPct val="120000"/>
              </a:lnSpc>
              <a:spcAft>
                <a:spcPts val="600"/>
              </a:spcAft>
              <a:buFont typeface="Arial"/>
              <a:buChar char="•"/>
            </a:pPr>
            <a:r>
              <a:rPr lang="en-US" dirty="0" smtClean="0">
                <a:solidFill>
                  <a:srgbClr val="262626"/>
                </a:solidFill>
                <a:latin typeface="Arial" panose="020B0604020202020204" pitchFamily="34" charset="0"/>
                <a:cs typeface="Arial" panose="020B0604020202020204" pitchFamily="34" charset="0"/>
              </a:rPr>
              <a:t>Pivotal </a:t>
            </a:r>
            <a:r>
              <a:rPr lang="en-US" dirty="0">
                <a:solidFill>
                  <a:srgbClr val="262626"/>
                </a:solidFill>
                <a:latin typeface="Arial" panose="020B0604020202020204" pitchFamily="34" charset="0"/>
                <a:cs typeface="Arial" panose="020B0604020202020204" pitchFamily="34" charset="0"/>
              </a:rPr>
              <a:t>Trial commencement</a:t>
            </a:r>
          </a:p>
          <a:p>
            <a:pPr marL="273050" indent="-273050">
              <a:lnSpc>
                <a:spcPct val="120000"/>
              </a:lnSpc>
              <a:spcAft>
                <a:spcPts val="600"/>
              </a:spcAft>
              <a:buFont typeface="Arial"/>
              <a:buChar char="•"/>
            </a:pPr>
            <a:r>
              <a:rPr lang="en-US" dirty="0">
                <a:solidFill>
                  <a:srgbClr val="262626"/>
                </a:solidFill>
                <a:latin typeface="Arial" panose="020B0604020202020204" pitchFamily="34" charset="0"/>
                <a:cs typeface="Arial" panose="020B0604020202020204" pitchFamily="34" charset="0"/>
              </a:rPr>
              <a:t>Expansion of strategic </a:t>
            </a:r>
            <a:r>
              <a:rPr lang="en-US" dirty="0" smtClean="0">
                <a:solidFill>
                  <a:srgbClr val="262626"/>
                </a:solidFill>
                <a:latin typeface="Arial" panose="020B0604020202020204" pitchFamily="34" charset="0"/>
                <a:cs typeface="Arial" panose="020B0604020202020204" pitchFamily="34" charset="0"/>
              </a:rPr>
              <a:t>collaborations / distributor partnerships </a:t>
            </a:r>
            <a:endParaRPr lang="en-US" dirty="0">
              <a:solidFill>
                <a:srgbClr val="262626"/>
              </a:solidFill>
              <a:latin typeface="Arial" panose="020B0604020202020204" pitchFamily="34" charset="0"/>
              <a:cs typeface="Arial" panose="020B0604020202020204" pitchFamily="34" charset="0"/>
            </a:endParaRPr>
          </a:p>
          <a:p>
            <a:pPr marL="273050" indent="-273050">
              <a:lnSpc>
                <a:spcPct val="120000"/>
              </a:lnSpc>
              <a:spcAft>
                <a:spcPts val="600"/>
              </a:spcAft>
              <a:buFont typeface="Arial"/>
              <a:buChar char="•"/>
            </a:pPr>
            <a:r>
              <a:rPr lang="en-US" dirty="0">
                <a:solidFill>
                  <a:srgbClr val="262626"/>
                </a:solidFill>
                <a:latin typeface="Arial" panose="020B0604020202020204" pitchFamily="34" charset="0"/>
                <a:cs typeface="Arial" panose="020B0604020202020204" pitchFamily="34" charset="0"/>
              </a:rPr>
              <a:t>Commercial launch </a:t>
            </a:r>
            <a:r>
              <a:rPr lang="en-US" dirty="0" smtClean="0">
                <a:solidFill>
                  <a:srgbClr val="262626"/>
                </a:solidFill>
                <a:latin typeface="Arial" panose="020B0604020202020204" pitchFamily="34" charset="0"/>
                <a:cs typeface="Arial" panose="020B0604020202020204" pitchFamily="34" charset="0"/>
              </a:rPr>
              <a:t>Canada</a:t>
            </a:r>
            <a:endParaRPr lang="en-US" dirty="0">
              <a:solidFill>
                <a:srgbClr val="262626"/>
              </a:solidFill>
              <a:latin typeface="Arial" panose="020B0604020202020204" pitchFamily="34" charset="0"/>
              <a:cs typeface="Arial" panose="020B0604020202020204" pitchFamily="34" charset="0"/>
            </a:endParaRPr>
          </a:p>
          <a:p>
            <a:pPr marL="273050" indent="-273050">
              <a:lnSpc>
                <a:spcPct val="120000"/>
              </a:lnSpc>
              <a:spcAft>
                <a:spcPts val="600"/>
              </a:spcAft>
              <a:buFont typeface="Arial"/>
              <a:buChar char="•"/>
            </a:pPr>
            <a:r>
              <a:rPr lang="en-US" dirty="0">
                <a:solidFill>
                  <a:srgbClr val="262626"/>
                </a:solidFill>
                <a:latin typeface="Arial" panose="020B0604020202020204" pitchFamily="34" charset="0"/>
                <a:cs typeface="Arial" panose="020B0604020202020204" pitchFamily="34" charset="0"/>
              </a:rPr>
              <a:t>Solidify reimbursement pathway</a:t>
            </a:r>
          </a:p>
          <a:p>
            <a:pPr marL="273050" indent="-273050">
              <a:spcAft>
                <a:spcPts val="1200"/>
              </a:spcAft>
              <a:buFont typeface="Arial"/>
              <a:buChar char="•"/>
            </a:pPr>
            <a:endParaRPr lang="en-US" dirty="0" smtClean="0">
              <a:solidFill>
                <a:srgbClr val="262626"/>
              </a:solidFill>
              <a:latin typeface="Helvetica"/>
              <a:cs typeface="Helvetica"/>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2467627"/>
          </a:xfrm>
          <a:prstGeom prst="rect">
            <a:avLst/>
          </a:prstGeom>
        </p:spPr>
      </p:pic>
    </p:spTree>
    <p:extLst>
      <p:ext uri="{BB962C8B-B14F-4D97-AF65-F5344CB8AC3E}">
        <p14:creationId xmlns:p14="http://schemas.microsoft.com/office/powerpoint/2010/main" val="1624487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2533" y="310464"/>
            <a:ext cx="8314267" cy="573119"/>
          </a:xfrm>
        </p:spPr>
        <p:txBody>
          <a:bodyPr>
            <a:noAutofit/>
          </a:bodyPr>
          <a:lstStyle/>
          <a:p>
            <a:r>
              <a:rPr lang="en-US" b="1" dirty="0" smtClean="0">
                <a:latin typeface="Arial" panose="020B0604020202020204" pitchFamily="34" charset="0"/>
                <a:cs typeface="Arial" panose="020B0604020202020204" pitchFamily="34" charset="0"/>
              </a:rPr>
              <a:t>In Conclusion</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372533" y="1517075"/>
            <a:ext cx="8211871" cy="5216813"/>
          </a:xfrm>
          <a:prstGeom prst="rect">
            <a:avLst/>
          </a:prstGeom>
          <a:noFill/>
        </p:spPr>
        <p:txBody>
          <a:bodyPr wrap="square" rtlCol="0">
            <a:spAutoFit/>
          </a:bodyPr>
          <a:lstStyle/>
          <a:p>
            <a:pPr marL="273050" indent="-273050">
              <a:spcAft>
                <a:spcPts val="1800"/>
              </a:spcAft>
              <a:buFont typeface="Arial"/>
              <a:buChar char="•"/>
            </a:pPr>
            <a:r>
              <a:rPr lang="en-US" dirty="0" smtClean="0">
                <a:solidFill>
                  <a:srgbClr val="262626"/>
                </a:solidFill>
                <a:latin typeface="Arial" panose="020B0604020202020204" pitchFamily="34" charset="0"/>
                <a:cs typeface="Arial" panose="020B0604020202020204" pitchFamily="34" charset="0"/>
              </a:rPr>
              <a:t>TULSA poised to be a game changer in the clinical management of patients by ablation of </a:t>
            </a:r>
            <a:r>
              <a:rPr lang="en-US" dirty="0">
                <a:solidFill>
                  <a:srgbClr val="262626"/>
                </a:solidFill>
                <a:latin typeface="Arial" panose="020B0604020202020204" pitchFamily="34" charset="0"/>
                <a:cs typeface="Arial" panose="020B0604020202020204" pitchFamily="34" charset="0"/>
              </a:rPr>
              <a:t>targeted prostate tissue </a:t>
            </a:r>
            <a:endParaRPr lang="en-US" dirty="0" smtClean="0">
              <a:solidFill>
                <a:srgbClr val="262626"/>
              </a:solidFill>
              <a:latin typeface="Arial" panose="020B0604020202020204" pitchFamily="34" charset="0"/>
              <a:cs typeface="Arial" panose="020B0604020202020204" pitchFamily="34" charset="0"/>
            </a:endParaRPr>
          </a:p>
          <a:p>
            <a:pPr marL="273050" indent="-273050">
              <a:spcAft>
                <a:spcPts val="1800"/>
              </a:spcAft>
              <a:buFont typeface="Arial"/>
              <a:buChar char="•"/>
            </a:pPr>
            <a:r>
              <a:rPr lang="en-US" dirty="0" smtClean="0">
                <a:solidFill>
                  <a:srgbClr val="262626"/>
                </a:solidFill>
                <a:latin typeface="Arial" panose="020B0604020202020204" pitchFamily="34" charset="0"/>
                <a:cs typeface="Arial" panose="020B0604020202020204" pitchFamily="34" charset="0"/>
              </a:rPr>
              <a:t>Large and growing market opportunity; significant unmet medical need</a:t>
            </a:r>
          </a:p>
          <a:p>
            <a:pPr marL="273050" indent="-273050">
              <a:spcAft>
                <a:spcPts val="1800"/>
              </a:spcAft>
              <a:buFont typeface="Arial"/>
              <a:buChar char="•"/>
            </a:pPr>
            <a:r>
              <a:rPr lang="en-US" dirty="0">
                <a:solidFill>
                  <a:srgbClr val="262626"/>
                </a:solidFill>
                <a:latin typeface="Arial" panose="020B0604020202020204" pitchFamily="34" charset="0"/>
                <a:cs typeface="Arial" panose="020B0604020202020204" pitchFamily="34" charset="0"/>
              </a:rPr>
              <a:t>Near- and mid-term milestones offer multiple value inflection opportunities</a:t>
            </a:r>
          </a:p>
          <a:p>
            <a:pPr marL="273050" indent="-273050">
              <a:spcAft>
                <a:spcPts val="1800"/>
              </a:spcAft>
              <a:buFont typeface="Arial"/>
              <a:buChar char="•"/>
            </a:pPr>
            <a:r>
              <a:rPr lang="en-US" dirty="0" smtClean="0">
                <a:solidFill>
                  <a:srgbClr val="262626"/>
                </a:solidFill>
                <a:latin typeface="Arial" panose="020B0604020202020204" pitchFamily="34" charset="0"/>
                <a:cs typeface="Arial" panose="020B0604020202020204" pitchFamily="34" charset="0"/>
              </a:rPr>
              <a:t>Technology well protected by strong IP portfolio</a:t>
            </a:r>
          </a:p>
          <a:p>
            <a:pPr marL="273050" indent="-273050">
              <a:spcAft>
                <a:spcPts val="1800"/>
              </a:spcAft>
              <a:buFont typeface="Arial"/>
              <a:buChar char="•"/>
            </a:pPr>
            <a:r>
              <a:rPr lang="en-US" dirty="0" smtClean="0">
                <a:solidFill>
                  <a:srgbClr val="262626"/>
                </a:solidFill>
                <a:latin typeface="Arial" panose="020B0604020202020204" pitchFamily="34" charset="0"/>
                <a:cs typeface="Arial" panose="020B0604020202020204" pitchFamily="34" charset="0"/>
              </a:rPr>
              <a:t>CE Mark obtained</a:t>
            </a:r>
          </a:p>
          <a:p>
            <a:pPr marL="273050" indent="-273050">
              <a:spcAft>
                <a:spcPts val="1800"/>
              </a:spcAft>
              <a:buFont typeface="Arial"/>
              <a:buChar char="•"/>
            </a:pPr>
            <a:r>
              <a:rPr lang="en-US" dirty="0" smtClean="0">
                <a:solidFill>
                  <a:srgbClr val="262626"/>
                </a:solidFill>
                <a:latin typeface="Arial" panose="020B0604020202020204" pitchFamily="34" charset="0"/>
                <a:cs typeface="Arial" panose="020B0604020202020204" pitchFamily="34" charset="0"/>
              </a:rPr>
              <a:t>Attractive razor/razor blade revenue model</a:t>
            </a:r>
          </a:p>
          <a:p>
            <a:pPr marL="273050" indent="-273050">
              <a:spcAft>
                <a:spcPts val="1800"/>
              </a:spcAft>
              <a:buFont typeface="Arial"/>
              <a:buChar char="•"/>
            </a:pPr>
            <a:r>
              <a:rPr lang="en-US" dirty="0" smtClean="0">
                <a:solidFill>
                  <a:srgbClr val="262626"/>
                </a:solidFill>
                <a:latin typeface="Arial" panose="020B0604020202020204" pitchFamily="34" charset="0"/>
                <a:cs typeface="Arial" panose="020B0604020202020204" pitchFamily="34" charset="0"/>
              </a:rPr>
              <a:t>Well established care delivery infrastructure </a:t>
            </a:r>
          </a:p>
          <a:p>
            <a:pPr marL="273050" indent="-273050">
              <a:spcAft>
                <a:spcPts val="1800"/>
              </a:spcAft>
              <a:buFont typeface="Arial"/>
              <a:buChar char="•"/>
            </a:pPr>
            <a:r>
              <a:rPr lang="en-US" dirty="0" smtClean="0">
                <a:solidFill>
                  <a:srgbClr val="262626"/>
                </a:solidFill>
                <a:latin typeface="Arial" panose="020B0604020202020204" pitchFamily="34" charset="0"/>
                <a:cs typeface="Arial" panose="020B0604020202020204" pitchFamily="34" charset="0"/>
              </a:rPr>
              <a:t>Proven leadership team</a:t>
            </a:r>
          </a:p>
          <a:p>
            <a:pPr marL="273050" indent="-273050">
              <a:spcAft>
                <a:spcPts val="1800"/>
              </a:spcAft>
              <a:buFont typeface="Arial"/>
              <a:buChar char="•"/>
            </a:pPr>
            <a:endParaRPr lang="en-US" dirty="0">
              <a:solidFill>
                <a:srgbClr val="262626"/>
              </a:solidFill>
              <a:latin typeface="Helvetica"/>
              <a:cs typeface="Helvetica"/>
            </a:endParaRPr>
          </a:p>
          <a:p>
            <a:pPr marL="730250" lvl="1" indent="-273050">
              <a:spcAft>
                <a:spcPts val="1200"/>
              </a:spcAft>
              <a:buFont typeface="Arial"/>
              <a:buChar char="•"/>
            </a:pPr>
            <a:endParaRPr lang="en-US" dirty="0">
              <a:solidFill>
                <a:srgbClr val="262626"/>
              </a:solidFill>
              <a:latin typeface="Helvetica"/>
              <a:cs typeface="Helvetica"/>
            </a:endParaRPr>
          </a:p>
        </p:txBody>
      </p:sp>
      <p:sp>
        <p:nvSpPr>
          <p:cNvPr id="3" name="Rectangle 2"/>
          <p:cNvSpPr/>
          <p:nvPr/>
        </p:nvSpPr>
        <p:spPr>
          <a:xfrm>
            <a:off x="5753686" y="3429958"/>
            <a:ext cx="2933114" cy="2225254"/>
          </a:xfrm>
          <a:prstGeom prst="rect">
            <a:avLst/>
          </a:prstGeom>
          <a:solidFill>
            <a:srgbClr val="1356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5753686" y="3595419"/>
            <a:ext cx="2933114" cy="1077218"/>
          </a:xfrm>
          <a:prstGeom prst="rect">
            <a:avLst/>
          </a:prstGeom>
          <a:noFill/>
        </p:spPr>
        <p:txBody>
          <a:bodyPr wrap="square" rtlCol="0">
            <a:spAutoFit/>
          </a:bodyPr>
          <a:lstStyle/>
          <a:p>
            <a:pPr algn="ctr"/>
            <a:r>
              <a:rPr lang="en-US" sz="3200" b="1" dirty="0" smtClean="0">
                <a:solidFill>
                  <a:schemeClr val="bg1"/>
                </a:solidFill>
                <a:latin typeface="Helvetica Neue Light" charset="0"/>
                <a:ea typeface="Helvetica Neue Light" charset="0"/>
                <a:cs typeface="Helvetica Neue Light" charset="0"/>
              </a:rPr>
              <a:t>‘A GAME CHANGER’</a:t>
            </a:r>
            <a:endParaRPr lang="en-US" sz="3200" b="1" dirty="0">
              <a:solidFill>
                <a:schemeClr val="bg1"/>
              </a:solidFill>
              <a:latin typeface="Helvetica Neue Light" charset="0"/>
              <a:ea typeface="Helvetica Neue Light" charset="0"/>
              <a:cs typeface="Helvetica Neue Light" charset="0"/>
            </a:endParaRPr>
          </a:p>
        </p:txBody>
      </p:sp>
      <p:sp>
        <p:nvSpPr>
          <p:cNvPr id="7" name="TextBox 6"/>
          <p:cNvSpPr txBox="1"/>
          <p:nvPr/>
        </p:nvSpPr>
        <p:spPr>
          <a:xfrm>
            <a:off x="5753686" y="4640737"/>
            <a:ext cx="2933114" cy="634020"/>
          </a:xfrm>
          <a:prstGeom prst="rect">
            <a:avLst/>
          </a:prstGeom>
          <a:noFill/>
        </p:spPr>
        <p:txBody>
          <a:bodyPr wrap="square" rtlCol="0">
            <a:spAutoFit/>
          </a:bodyPr>
          <a:lstStyle/>
          <a:p>
            <a:pPr algn="ctr">
              <a:lnSpc>
                <a:spcPct val="110000"/>
              </a:lnSpc>
            </a:pPr>
            <a:r>
              <a:rPr lang="en-US" sz="1600" dirty="0" smtClean="0">
                <a:solidFill>
                  <a:schemeClr val="bg1"/>
                </a:solidFill>
                <a:latin typeface="Helvetica Neue Light" charset="0"/>
                <a:ea typeface="Helvetica Neue Light" charset="0"/>
                <a:cs typeface="Helvetica Neue Light" charset="0"/>
              </a:rPr>
              <a:t>In the clinical management </a:t>
            </a:r>
          </a:p>
          <a:p>
            <a:pPr algn="ctr">
              <a:lnSpc>
                <a:spcPct val="110000"/>
              </a:lnSpc>
            </a:pPr>
            <a:r>
              <a:rPr lang="en-US" sz="1600" dirty="0" smtClean="0">
                <a:solidFill>
                  <a:schemeClr val="bg1"/>
                </a:solidFill>
                <a:latin typeface="Helvetica Neue Light" charset="0"/>
                <a:ea typeface="Helvetica Neue Light" charset="0"/>
                <a:cs typeface="Helvetica Neue Light" charset="0"/>
              </a:rPr>
              <a:t>of prostate care</a:t>
            </a:r>
            <a:endParaRPr lang="en-US" sz="1600" dirty="0">
              <a:solidFill>
                <a:schemeClr val="bg1"/>
              </a:solidFill>
              <a:latin typeface="Helvetica Neue Light" charset="0"/>
              <a:ea typeface="Helvetica Neue Light" charset="0"/>
              <a:cs typeface="Helvetica Neue Light" charset="0"/>
            </a:endParaRPr>
          </a:p>
        </p:txBody>
      </p:sp>
      <p:sp>
        <p:nvSpPr>
          <p:cNvPr id="9" name="Rectangle 8"/>
          <p:cNvSpPr/>
          <p:nvPr/>
        </p:nvSpPr>
        <p:spPr>
          <a:xfrm flipV="1">
            <a:off x="5753686" y="3437368"/>
            <a:ext cx="2933115" cy="72000"/>
          </a:xfrm>
          <a:prstGeom prst="rect">
            <a:avLst/>
          </a:prstGeom>
          <a:solidFill>
            <a:srgbClr val="1356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1830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388900"/>
            <a:ext cx="8229600" cy="573119"/>
          </a:xfrm>
        </p:spPr>
        <p:txBody>
          <a:bodyPr>
            <a:noAutofit/>
          </a:bodyPr>
          <a:lstStyle/>
          <a:p>
            <a:r>
              <a:rPr lang="en-US" sz="3200" dirty="0" smtClean="0"/>
              <a:t>Capitalization</a:t>
            </a:r>
            <a:endParaRPr lang="en-US" sz="3200" dirty="0"/>
          </a:p>
        </p:txBody>
      </p:sp>
      <p:sp>
        <p:nvSpPr>
          <p:cNvPr id="3" name="Text Placeholder 2"/>
          <p:cNvSpPr>
            <a:spLocks noGrp="1"/>
          </p:cNvSpPr>
          <p:nvPr>
            <p:ph type="body" sz="quarter" idx="11"/>
          </p:nvPr>
        </p:nvSpPr>
        <p:spPr>
          <a:xfrm>
            <a:off x="569461" y="1362900"/>
            <a:ext cx="8005077" cy="4586558"/>
          </a:xfrm>
        </p:spPr>
        <p:txBody>
          <a:bodyPr>
            <a:noAutofit/>
          </a:bodyPr>
          <a:lstStyle/>
          <a:p>
            <a:r>
              <a:rPr lang="en-CA" b="1" dirty="0" smtClean="0"/>
              <a:t>Exchange &amp; Ticker											TSXV: PRN</a:t>
            </a:r>
          </a:p>
          <a:p>
            <a:endParaRPr lang="en-CA" sz="1200" b="1" dirty="0"/>
          </a:p>
          <a:p>
            <a:r>
              <a:rPr lang="en-CA" b="1" dirty="0" smtClean="0"/>
              <a:t>Cash</a:t>
            </a:r>
            <a:r>
              <a:rPr lang="en-US" b="1" dirty="0" smtClean="0">
                <a:solidFill>
                  <a:srgbClr val="279ECE"/>
                </a:solidFill>
              </a:rPr>
              <a:t> </a:t>
            </a:r>
            <a:r>
              <a:rPr lang="en-US" dirty="0" smtClean="0"/>
              <a:t>(@ March 31, 2016)	   					</a:t>
            </a:r>
            <a:r>
              <a:rPr lang="en-US" dirty="0"/>
              <a:t>	 </a:t>
            </a:r>
            <a:r>
              <a:rPr lang="en-US" dirty="0" smtClean="0"/>
              <a:t> 	   	   $16.9MM</a:t>
            </a:r>
          </a:p>
          <a:p>
            <a:endParaRPr lang="en-US" sz="1200" dirty="0" smtClean="0"/>
          </a:p>
          <a:p>
            <a:r>
              <a:rPr lang="en-US" b="1" dirty="0" smtClean="0"/>
              <a:t>Debt: 	</a:t>
            </a:r>
            <a:r>
              <a:rPr lang="en-US" dirty="0" err="1" smtClean="0"/>
              <a:t>FedDev</a:t>
            </a:r>
            <a:r>
              <a:rPr lang="en-US" b="1" dirty="0" smtClean="0"/>
              <a:t>													</a:t>
            </a:r>
            <a:r>
              <a:rPr lang="en-US" dirty="0" smtClean="0"/>
              <a:t>$0.8MM</a:t>
            </a:r>
          </a:p>
          <a:p>
            <a:r>
              <a:rPr lang="en-US" dirty="0" smtClean="0"/>
              <a:t>		HTX														$1.3MM</a:t>
            </a:r>
          </a:p>
          <a:p>
            <a:r>
              <a:rPr lang="en-US" dirty="0" smtClean="0"/>
              <a:t>		Knight														$4.0MM</a:t>
            </a:r>
          </a:p>
          <a:p>
            <a:endParaRPr lang="en-US" sz="1200" dirty="0" smtClean="0"/>
          </a:p>
          <a:p>
            <a:r>
              <a:rPr lang="en-US" b="1" dirty="0" smtClean="0"/>
              <a:t>Common Shares </a:t>
            </a:r>
            <a:r>
              <a:rPr lang="en-US" dirty="0" smtClean="0"/>
              <a:t>(@ March 31, 2016)</a:t>
            </a:r>
          </a:p>
          <a:p>
            <a:r>
              <a:rPr lang="en-US" dirty="0"/>
              <a:t>	</a:t>
            </a:r>
            <a:r>
              <a:rPr lang="en-US" dirty="0" smtClean="0"/>
              <a:t>	Basic, Fully Diluted							 39.5MM; 43.8MM</a:t>
            </a:r>
          </a:p>
          <a:p>
            <a:endParaRPr lang="en-US" sz="1200" dirty="0"/>
          </a:p>
          <a:p>
            <a:r>
              <a:rPr lang="en-US" b="1" dirty="0" smtClean="0"/>
              <a:t>Significant Shareholders:</a:t>
            </a:r>
            <a:r>
              <a:rPr lang="en-US" dirty="0" smtClean="0"/>
              <a:t>	BDC							</a:t>
            </a:r>
            <a:r>
              <a:rPr lang="en-US" smtClean="0"/>
              <a:t>   24.8</a:t>
            </a:r>
            <a:r>
              <a:rPr lang="en-US" dirty="0" smtClean="0"/>
              <a:t>%</a:t>
            </a:r>
          </a:p>
          <a:p>
            <a:r>
              <a:rPr lang="en-US" dirty="0"/>
              <a:t>	</a:t>
            </a:r>
            <a:r>
              <a:rPr lang="en-US" dirty="0" smtClean="0"/>
              <a:t>								</a:t>
            </a:r>
            <a:r>
              <a:rPr lang="en-US" dirty="0" err="1" smtClean="0"/>
              <a:t>Genesys</a:t>
            </a:r>
            <a:r>
              <a:rPr lang="en-US" dirty="0" smtClean="0"/>
              <a:t>						   23.1%</a:t>
            </a:r>
          </a:p>
          <a:p>
            <a:r>
              <a:rPr lang="en-US" dirty="0"/>
              <a:t>	</a:t>
            </a:r>
            <a:r>
              <a:rPr lang="en-US" dirty="0" smtClean="0"/>
              <a:t>								Knight							</a:t>
            </a:r>
            <a:r>
              <a:rPr lang="en-US" dirty="0"/>
              <a:t> </a:t>
            </a:r>
            <a:r>
              <a:rPr lang="en-US" dirty="0" smtClean="0"/>
              <a:t>    7.7%</a:t>
            </a:r>
          </a:p>
          <a:p>
            <a:endParaRPr lang="en-US" sz="1200" dirty="0" smtClean="0"/>
          </a:p>
          <a:p>
            <a:endParaRPr lang="en-US" dirty="0" smtClean="0"/>
          </a:p>
          <a:p>
            <a:r>
              <a:rPr lang="en-US" b="1" dirty="0" smtClean="0"/>
              <a:t>										</a:t>
            </a:r>
            <a:endParaRPr lang="en-CA" sz="1100" b="1" dirty="0" smtClean="0">
              <a:solidFill>
                <a:srgbClr val="279ECE"/>
              </a:solidFill>
            </a:endParaRPr>
          </a:p>
          <a:p>
            <a:endParaRPr lang="en-CA" sz="1100" dirty="0"/>
          </a:p>
          <a:p>
            <a:pPr marL="128588" indent="-128588">
              <a:spcBef>
                <a:spcPts val="0"/>
              </a:spcBef>
              <a:buClr>
                <a:schemeClr val="tx1"/>
              </a:buClr>
              <a:buFont typeface="Arial" panose="020B0604020202020204" pitchFamily="34" charset="0"/>
              <a:buChar char="•"/>
            </a:pPr>
            <a:endParaRPr lang="en-US" sz="1100" dirty="0">
              <a:latin typeface="Arial" panose="020B0604020202020204" pitchFamily="34" charset="0"/>
              <a:ea typeface="Calibri"/>
              <a:cs typeface="Arial" panose="020B0604020202020204" pitchFamily="34" charset="0"/>
              <a:sym typeface="ITC Franklin Gothic Std Book Condensed"/>
            </a:endParaRPr>
          </a:p>
        </p:txBody>
      </p:sp>
      <p:sp>
        <p:nvSpPr>
          <p:cNvPr id="4" name="Shape 80"/>
          <p:cNvSpPr/>
          <p:nvPr/>
        </p:nvSpPr>
        <p:spPr>
          <a:xfrm>
            <a:off x="3092107" y="2152651"/>
            <a:ext cx="3300227" cy="34289"/>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95250" tIns="95250" rIns="95250" bIns="95250" numCol="1" anchor="t">
            <a:noAutofit/>
          </a:bodyPr>
          <a:lstStyle/>
          <a:p>
            <a:pPr>
              <a:buClr>
                <a:srgbClr val="51A7FF"/>
              </a:buClr>
            </a:pPr>
            <a:endParaRPr lang="en-US" sz="825" dirty="0">
              <a:solidFill>
                <a:srgbClr val="797979"/>
              </a:solidFill>
            </a:endParaRPr>
          </a:p>
        </p:txBody>
      </p:sp>
    </p:spTree>
    <p:extLst>
      <p:ext uri="{BB962C8B-B14F-4D97-AF65-F5344CB8AC3E}">
        <p14:creationId xmlns:p14="http://schemas.microsoft.com/office/powerpoint/2010/main" val="24596417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241792" y="4719713"/>
            <a:ext cx="6688667" cy="1124903"/>
          </a:xfrm>
        </p:spPr>
        <p:txBody>
          <a:bodyPr>
            <a:noAutofit/>
          </a:bodyPr>
          <a:lstStyle/>
          <a:p>
            <a:pPr marL="0" indent="0" algn="ctr">
              <a:buNone/>
            </a:pPr>
            <a:r>
              <a:rPr lang="en-CA" sz="1600" b="1" dirty="0" smtClean="0">
                <a:solidFill>
                  <a:srgbClr val="0079C1"/>
                </a:solidFill>
                <a:latin typeface="Helvetica"/>
                <a:cs typeface="Helvetica"/>
              </a:rPr>
              <a:t>profoundmedical.com | </a:t>
            </a:r>
            <a:r>
              <a:rPr lang="en-CA" sz="1600" b="1" dirty="0">
                <a:solidFill>
                  <a:srgbClr val="0079C1"/>
                </a:solidFill>
                <a:latin typeface="Helvetica"/>
                <a:cs typeface="Helvetica"/>
              </a:rPr>
              <a:t>647-476-1350</a:t>
            </a:r>
            <a:endParaRPr lang="en-US" sz="1600" b="1" dirty="0" smtClean="0">
              <a:solidFill>
                <a:srgbClr val="0079C1"/>
              </a:solidFill>
              <a:latin typeface="Helvetica"/>
              <a:cs typeface="Helvetica"/>
            </a:endParaRPr>
          </a:p>
          <a:p>
            <a:endParaRPr lang="en-CA" sz="1100" b="1" dirty="0" smtClean="0">
              <a:solidFill>
                <a:srgbClr val="279ECE"/>
              </a:solidFill>
            </a:endParaRPr>
          </a:p>
          <a:p>
            <a:endParaRPr lang="en-CA" sz="1100" dirty="0"/>
          </a:p>
          <a:p>
            <a:pPr marL="128588" indent="-128588">
              <a:spcBef>
                <a:spcPts val="0"/>
              </a:spcBef>
              <a:buClr>
                <a:schemeClr val="tx1"/>
              </a:buClr>
              <a:buFont typeface="Arial" panose="020B0604020202020204" pitchFamily="34" charset="0"/>
              <a:buChar char="•"/>
            </a:pPr>
            <a:endParaRPr lang="en-US" sz="1100" dirty="0">
              <a:latin typeface="Arial" panose="020B0604020202020204" pitchFamily="34" charset="0"/>
              <a:ea typeface="Calibri"/>
              <a:cs typeface="Arial" panose="020B0604020202020204" pitchFamily="34" charset="0"/>
              <a:sym typeface="ITC Franklin Gothic Std Book Condensed"/>
            </a:endParaRPr>
          </a:p>
        </p:txBody>
      </p:sp>
      <p:sp>
        <p:nvSpPr>
          <p:cNvPr id="4" name="Shape 80"/>
          <p:cNvSpPr/>
          <p:nvPr/>
        </p:nvSpPr>
        <p:spPr>
          <a:xfrm>
            <a:off x="3092107" y="2152651"/>
            <a:ext cx="3300227" cy="34289"/>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95250" tIns="95250" rIns="95250" bIns="95250" numCol="1" anchor="t">
            <a:noAutofit/>
          </a:bodyPr>
          <a:lstStyle/>
          <a:p>
            <a:pPr>
              <a:buClr>
                <a:srgbClr val="51A7FF"/>
              </a:buClr>
            </a:pPr>
            <a:endParaRPr lang="en-US" sz="825" dirty="0">
              <a:solidFill>
                <a:srgbClr val="797979"/>
              </a:solidFill>
            </a:endParaRPr>
          </a:p>
        </p:txBody>
      </p:sp>
      <p:sp>
        <p:nvSpPr>
          <p:cNvPr id="2" name="Rectangle 1"/>
          <p:cNvSpPr/>
          <p:nvPr/>
        </p:nvSpPr>
        <p:spPr>
          <a:xfrm>
            <a:off x="3664552" y="3916995"/>
            <a:ext cx="1894108" cy="461665"/>
          </a:xfrm>
          <a:prstGeom prst="rect">
            <a:avLst/>
          </a:prstGeom>
          <a:solidFill>
            <a:srgbClr val="0079C1"/>
          </a:solidFill>
        </p:spPr>
        <p:style>
          <a:lnRef idx="3">
            <a:schemeClr val="lt1"/>
          </a:lnRef>
          <a:fillRef idx="1">
            <a:schemeClr val="accent1"/>
          </a:fillRef>
          <a:effectRef idx="1">
            <a:schemeClr val="accent1"/>
          </a:effectRef>
          <a:fontRef idx="minor">
            <a:schemeClr val="lt1"/>
          </a:fontRef>
        </p:style>
        <p:txBody>
          <a:bodyPr wrap="none">
            <a:spAutoFit/>
          </a:bodyPr>
          <a:lstStyle/>
          <a:p>
            <a:r>
              <a:rPr lang="en-CA" sz="2400" b="1" dirty="0">
                <a:solidFill>
                  <a:schemeClr val="bg1"/>
                </a:solidFill>
                <a:latin typeface="Helvetica"/>
                <a:cs typeface="Helvetica"/>
              </a:rPr>
              <a:t>TSXV: PRN </a:t>
            </a:r>
            <a:endParaRPr lang="en-CA" sz="2400" dirty="0">
              <a:solidFill>
                <a:schemeClr val="bg1"/>
              </a:solidFill>
            </a:endParaRPr>
          </a:p>
        </p:txBody>
      </p:sp>
    </p:spTree>
    <p:extLst>
      <p:ext uri="{BB962C8B-B14F-4D97-AF65-F5344CB8AC3E}">
        <p14:creationId xmlns:p14="http://schemas.microsoft.com/office/powerpoint/2010/main" val="2959319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Arial" panose="020B0604020202020204" pitchFamily="34" charset="0"/>
                <a:cs typeface="Arial" panose="020B0604020202020204" pitchFamily="34" charset="0"/>
              </a:rPr>
              <a:t>Investment Highlights</a:t>
            </a:r>
          </a:p>
          <a:p>
            <a:endParaRPr lang="en-CA" dirty="0"/>
          </a:p>
        </p:txBody>
      </p:sp>
      <p:sp>
        <p:nvSpPr>
          <p:cNvPr id="3" name="Text Placeholder 2"/>
          <p:cNvSpPr>
            <a:spLocks noGrp="1"/>
          </p:cNvSpPr>
          <p:nvPr>
            <p:ph type="body" sz="quarter" idx="11"/>
          </p:nvPr>
        </p:nvSpPr>
        <p:spPr/>
        <p:txBody>
          <a:bodyPr>
            <a:normAutofit fontScale="25000" lnSpcReduction="20000"/>
          </a:bodyPr>
          <a:lstStyle/>
          <a:p>
            <a:pPr marL="285750" indent="-285750">
              <a:lnSpc>
                <a:spcPts val="2660"/>
              </a:lnSpc>
              <a:spcAft>
                <a:spcPts val="1800"/>
              </a:spcAft>
              <a:buFont typeface="Arial" panose="020B0604020202020204" pitchFamily="34" charset="0"/>
              <a:buChar char="•"/>
            </a:pPr>
            <a:r>
              <a:rPr lang="en-US" sz="7200" dirty="0">
                <a:solidFill>
                  <a:srgbClr val="262626"/>
                </a:solidFill>
                <a:latin typeface="Arial" panose="020B0604020202020204" pitchFamily="34" charset="0"/>
                <a:cs typeface="Arial" panose="020B0604020202020204" pitchFamily="34" charset="0"/>
              </a:rPr>
              <a:t>Commercializing a new, minimally invasive technology (TULSA) for the ablation of targeted prostate tissue</a:t>
            </a:r>
          </a:p>
          <a:p>
            <a:pPr marL="285750" indent="-285750">
              <a:lnSpc>
                <a:spcPts val="2660"/>
              </a:lnSpc>
              <a:spcAft>
                <a:spcPts val="1800"/>
              </a:spcAft>
              <a:buFont typeface="Arial" panose="020B0604020202020204" pitchFamily="34" charset="0"/>
              <a:buChar char="•"/>
            </a:pPr>
            <a:r>
              <a:rPr lang="en-US" sz="7200" dirty="0">
                <a:solidFill>
                  <a:srgbClr val="262626"/>
                </a:solidFill>
                <a:latin typeface="Arial" panose="020B0604020202020204" pitchFamily="34" charset="0"/>
                <a:cs typeface="Arial" panose="020B0604020202020204" pitchFamily="34" charset="0"/>
              </a:rPr>
              <a:t>Received CE Mark approval in April 2016 for TULSA-PRO</a:t>
            </a:r>
            <a:r>
              <a:rPr lang="en-US" sz="7200" baseline="30000" dirty="0">
                <a:solidFill>
                  <a:srgbClr val="262626"/>
                </a:solidFill>
                <a:latin typeface="Arial" panose="020B0604020202020204" pitchFamily="34" charset="0"/>
                <a:cs typeface="Arial" panose="020B0604020202020204" pitchFamily="34" charset="0"/>
              </a:rPr>
              <a:t>TM</a:t>
            </a:r>
          </a:p>
          <a:p>
            <a:pPr marL="285750" indent="-285750">
              <a:lnSpc>
                <a:spcPts val="2660"/>
              </a:lnSpc>
              <a:spcAft>
                <a:spcPts val="1800"/>
              </a:spcAft>
              <a:buFont typeface="Arial" panose="020B0604020202020204" pitchFamily="34" charset="0"/>
              <a:buChar char="•"/>
            </a:pPr>
            <a:r>
              <a:rPr lang="en-US" sz="7200" dirty="0" smtClean="0">
                <a:solidFill>
                  <a:srgbClr val="262626"/>
                </a:solidFill>
                <a:latin typeface="Arial" panose="020B0604020202020204" pitchFamily="34" charset="0"/>
                <a:cs typeface="Arial" panose="020B0604020202020204" pitchFamily="34" charset="0"/>
              </a:rPr>
              <a:t>Large </a:t>
            </a:r>
            <a:r>
              <a:rPr lang="en-US" sz="7200" dirty="0">
                <a:solidFill>
                  <a:srgbClr val="262626"/>
                </a:solidFill>
                <a:latin typeface="Arial" panose="020B0604020202020204" pitchFamily="34" charset="0"/>
                <a:cs typeface="Arial" panose="020B0604020202020204" pitchFamily="34" charset="0"/>
              </a:rPr>
              <a:t>and growing market opportunity; significant unmet medical need</a:t>
            </a:r>
          </a:p>
          <a:p>
            <a:pPr marL="285750" indent="-285750">
              <a:lnSpc>
                <a:spcPts val="2660"/>
              </a:lnSpc>
              <a:spcAft>
                <a:spcPts val="1800"/>
              </a:spcAft>
              <a:buFont typeface="Arial" panose="020B0604020202020204" pitchFamily="34" charset="0"/>
              <a:buChar char="•"/>
            </a:pPr>
            <a:r>
              <a:rPr lang="en-US" sz="7200" dirty="0">
                <a:solidFill>
                  <a:srgbClr val="262626"/>
                </a:solidFill>
                <a:latin typeface="Arial" panose="020B0604020202020204" pitchFamily="34" charset="0"/>
                <a:cs typeface="Arial" panose="020B0604020202020204" pitchFamily="34" charset="0"/>
              </a:rPr>
              <a:t>Strong IP portfolio</a:t>
            </a:r>
          </a:p>
          <a:p>
            <a:pPr marL="285750" indent="-285750">
              <a:lnSpc>
                <a:spcPts val="2660"/>
              </a:lnSpc>
              <a:spcAft>
                <a:spcPts val="1800"/>
              </a:spcAft>
              <a:buFont typeface="Arial" panose="020B0604020202020204" pitchFamily="34" charset="0"/>
              <a:buChar char="•"/>
            </a:pPr>
            <a:r>
              <a:rPr lang="en-US" sz="7200" dirty="0" smtClean="0">
                <a:solidFill>
                  <a:srgbClr val="262626"/>
                </a:solidFill>
                <a:latin typeface="Arial" panose="020B0604020202020204" pitchFamily="34" charset="0"/>
                <a:cs typeface="Arial" panose="020B0604020202020204" pitchFamily="34" charset="0"/>
              </a:rPr>
              <a:t>Attractive razor/razor </a:t>
            </a:r>
            <a:r>
              <a:rPr lang="en-US" sz="7200" dirty="0">
                <a:solidFill>
                  <a:srgbClr val="262626"/>
                </a:solidFill>
                <a:latin typeface="Arial" panose="020B0604020202020204" pitchFamily="34" charset="0"/>
                <a:cs typeface="Arial" panose="020B0604020202020204" pitchFamily="34" charset="0"/>
              </a:rPr>
              <a:t>blade revenue model</a:t>
            </a:r>
          </a:p>
          <a:p>
            <a:pPr marL="285750" indent="-285750">
              <a:lnSpc>
                <a:spcPts val="2660"/>
              </a:lnSpc>
              <a:spcAft>
                <a:spcPts val="1800"/>
              </a:spcAft>
              <a:buFont typeface="Arial" panose="020B0604020202020204" pitchFamily="34" charset="0"/>
              <a:buChar char="•"/>
            </a:pPr>
            <a:r>
              <a:rPr lang="en-US" sz="7200" dirty="0" smtClean="0">
                <a:solidFill>
                  <a:srgbClr val="262626"/>
                </a:solidFill>
                <a:latin typeface="Arial" panose="020B0604020202020204" pitchFamily="34" charset="0"/>
                <a:cs typeface="Arial" panose="020B0604020202020204" pitchFamily="34" charset="0"/>
              </a:rPr>
              <a:t>MRI installed base with strong partnerships</a:t>
            </a:r>
            <a:endParaRPr lang="en-US" sz="7200" dirty="0">
              <a:solidFill>
                <a:srgbClr val="262626"/>
              </a:solidFill>
              <a:latin typeface="Arial" panose="020B0604020202020204" pitchFamily="34" charset="0"/>
              <a:cs typeface="Arial" panose="020B0604020202020204" pitchFamily="34" charset="0"/>
            </a:endParaRPr>
          </a:p>
          <a:p>
            <a:pPr marL="285750" indent="-285750">
              <a:lnSpc>
                <a:spcPts val="2660"/>
              </a:lnSpc>
              <a:spcAft>
                <a:spcPts val="600"/>
              </a:spcAft>
              <a:buFont typeface="Arial" panose="020B0604020202020204" pitchFamily="34" charset="0"/>
              <a:buChar char="•"/>
            </a:pPr>
            <a:r>
              <a:rPr lang="en-US" sz="7200" dirty="0">
                <a:solidFill>
                  <a:srgbClr val="262626"/>
                </a:solidFill>
                <a:latin typeface="Arial" panose="020B0604020202020204" pitchFamily="34" charset="0"/>
                <a:cs typeface="Arial" panose="020B0604020202020204" pitchFamily="34" charset="0"/>
              </a:rPr>
              <a:t>Near- and mid-term milestones offer value inflection opportunities</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51170161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2533" y="310464"/>
            <a:ext cx="8314267" cy="573119"/>
          </a:xfrm>
        </p:spPr>
        <p:txBody>
          <a:bodyPr>
            <a:noAutofit/>
          </a:bodyPr>
          <a:lstStyle/>
          <a:p>
            <a:r>
              <a:rPr lang="en-US" b="1" dirty="0" smtClean="0">
                <a:latin typeface="Arial" panose="020B0604020202020204" pitchFamily="34" charset="0"/>
                <a:cs typeface="Arial" panose="020B0604020202020204" pitchFamily="34" charset="0"/>
              </a:rPr>
              <a:t>Prostate Cancer Incidence</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372534" y="1725736"/>
            <a:ext cx="8314266" cy="369332"/>
          </a:xfrm>
          <a:prstGeom prst="rect">
            <a:avLst/>
          </a:prstGeom>
          <a:noFill/>
        </p:spPr>
        <p:txBody>
          <a:bodyPr wrap="square" rtlCol="0">
            <a:spAutoFit/>
          </a:bodyPr>
          <a:lstStyle/>
          <a:p>
            <a:pPr algn="ctr">
              <a:spcAft>
                <a:spcPts val="1200"/>
              </a:spcAft>
            </a:pPr>
            <a:r>
              <a:rPr lang="en-US" dirty="0" smtClean="0">
                <a:solidFill>
                  <a:srgbClr val="FF0000"/>
                </a:solidFill>
                <a:latin typeface="Arial" panose="020B0604020202020204" pitchFamily="34" charset="0"/>
                <a:cs typeface="Arial" panose="020B0604020202020204" pitchFamily="34" charset="0"/>
              </a:rPr>
              <a:t>1 in 7 </a:t>
            </a:r>
            <a:r>
              <a:rPr lang="en-US" dirty="0" smtClean="0">
                <a:latin typeface="Arial" panose="020B0604020202020204" pitchFamily="34" charset="0"/>
                <a:cs typeface="Arial" panose="020B0604020202020204" pitchFamily="34" charset="0"/>
              </a:rPr>
              <a:t>men</a:t>
            </a:r>
            <a:r>
              <a:rPr lang="en-US" dirty="0" smtClean="0">
                <a:solidFill>
                  <a:srgbClr val="0079C1"/>
                </a:solidFill>
                <a:latin typeface="Arial" panose="020B0604020202020204" pitchFamily="34" charset="0"/>
                <a:cs typeface="Arial" panose="020B0604020202020204" pitchFamily="34" charset="0"/>
              </a:rPr>
              <a:t> </a:t>
            </a:r>
            <a:r>
              <a:rPr lang="en-US" dirty="0" smtClean="0">
                <a:solidFill>
                  <a:srgbClr val="262626"/>
                </a:solidFill>
                <a:latin typeface="Arial" panose="020B0604020202020204" pitchFamily="34" charset="0"/>
                <a:cs typeface="Arial" panose="020B0604020202020204" pitchFamily="34" charset="0"/>
              </a:rPr>
              <a:t>will be diagnosed with prostate cancer in their lifetime</a:t>
            </a:r>
            <a:endParaRPr lang="en-US" sz="2000" dirty="0">
              <a:solidFill>
                <a:srgbClr val="262626"/>
              </a:solidFill>
              <a:latin typeface="Helvetica"/>
              <a:cs typeface="Helvetica"/>
            </a:endParaRPr>
          </a:p>
        </p:txBody>
      </p:sp>
      <p:pic>
        <p:nvPicPr>
          <p:cNvPr id="11" name="Picture 10"/>
          <p:cNvPicPr>
            <a:picLocks noGrp="1" noChangeAspect="1"/>
          </p:cNvPicPr>
          <p:nvPr/>
        </p:nvPicPr>
        <p:blipFill rotWithShape="1">
          <a:blip r:embed="rId3"/>
          <a:srcRect t="-18196" b="-18196"/>
          <a:stretch/>
        </p:blipFill>
        <p:spPr>
          <a:xfrm>
            <a:off x="1730734" y="2608844"/>
            <a:ext cx="5597864" cy="2188953"/>
          </a:xfrm>
          <a:prstGeom prst="rect">
            <a:avLst/>
          </a:prstGeom>
        </p:spPr>
      </p:pic>
      <p:sp>
        <p:nvSpPr>
          <p:cNvPr id="6" name="AutoShape 10"/>
          <p:cNvSpPr>
            <a:spLocks/>
          </p:cNvSpPr>
          <p:nvPr/>
        </p:nvSpPr>
        <p:spPr bwMode="auto">
          <a:xfrm>
            <a:off x="1256334" y="6518754"/>
            <a:ext cx="4373400" cy="2878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110000"/>
              </a:lnSpc>
            </a:pPr>
            <a:r>
              <a:rPr lang="en-CA" sz="700" dirty="0" smtClean="0">
                <a:solidFill>
                  <a:schemeClr val="bg1">
                    <a:lumMod val="50000"/>
                  </a:schemeClr>
                </a:solidFill>
                <a:latin typeface="Arial" panose="020B0604020202020204" pitchFamily="34" charset="0"/>
                <a:cs typeface="Arial" panose="020B0604020202020204" pitchFamily="34" charset="0"/>
              </a:rPr>
              <a:t>American Cancer Society, www.cancer.org</a:t>
            </a:r>
            <a:endParaRPr lang="en-CA" sz="700" dirty="0">
              <a:solidFill>
                <a:srgbClr val="797979"/>
              </a:solidFill>
              <a:latin typeface="Arial Narrow" panose="020B0606020202030204" pitchFamily="34" charset="0"/>
            </a:endParaRPr>
          </a:p>
        </p:txBody>
      </p:sp>
    </p:spTree>
    <p:extLst>
      <p:ext uri="{BB962C8B-B14F-4D97-AF65-F5344CB8AC3E}">
        <p14:creationId xmlns:p14="http://schemas.microsoft.com/office/powerpoint/2010/main" val="401690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duotone>
              <a:schemeClr val="bg2">
                <a:shade val="45000"/>
                <a:satMod val="135000"/>
              </a:schemeClr>
              <a:prstClr val="white"/>
            </a:duotone>
          </a:blip>
          <a:stretch>
            <a:fillRect/>
          </a:stretch>
        </p:blipFill>
        <p:spPr>
          <a:xfrm>
            <a:off x="4014950" y="2273570"/>
            <a:ext cx="4930719" cy="2777490"/>
          </a:xfrm>
          <a:prstGeom prst="rect">
            <a:avLst/>
          </a:prstGeom>
        </p:spPr>
      </p:pic>
      <p:sp>
        <p:nvSpPr>
          <p:cNvPr id="2" name="Text Placeholder 1"/>
          <p:cNvSpPr>
            <a:spLocks noGrp="1"/>
          </p:cNvSpPr>
          <p:nvPr>
            <p:ph type="body" sz="quarter" idx="10"/>
          </p:nvPr>
        </p:nvSpPr>
        <p:spPr/>
        <p:txBody>
          <a:bodyPr>
            <a:normAutofit/>
          </a:bodyPr>
          <a:lstStyle/>
          <a:p>
            <a:r>
              <a:rPr lang="en-US" b="1" dirty="0">
                <a:latin typeface="Arial" panose="020B0604020202020204" pitchFamily="34" charset="0"/>
                <a:cs typeface="Arial" panose="020B0604020202020204" pitchFamily="34" charset="0"/>
              </a:rPr>
              <a:t>Large &amp; Growing Market</a:t>
            </a:r>
          </a:p>
        </p:txBody>
      </p:sp>
      <p:sp>
        <p:nvSpPr>
          <p:cNvPr id="13" name="TextBox 12"/>
          <p:cNvSpPr txBox="1"/>
          <p:nvPr/>
        </p:nvSpPr>
        <p:spPr>
          <a:xfrm>
            <a:off x="1051660" y="6361516"/>
            <a:ext cx="2028414" cy="307777"/>
          </a:xfrm>
          <a:prstGeom prst="rect">
            <a:avLst/>
          </a:prstGeom>
          <a:noFill/>
        </p:spPr>
        <p:txBody>
          <a:bodyPr wrap="square" rtlCol="0">
            <a:spAutoFit/>
          </a:bodyPr>
          <a:lstStyle/>
          <a:p>
            <a:r>
              <a:rPr lang="en-CA" sz="700" dirty="0" err="1">
                <a:solidFill>
                  <a:schemeClr val="bg1">
                    <a:lumMod val="50000"/>
                  </a:schemeClr>
                </a:solidFill>
                <a:latin typeface="Arial" panose="020B0604020202020204" pitchFamily="34" charset="0"/>
                <a:cs typeface="Arial" panose="020B0604020202020204" pitchFamily="34" charset="0"/>
              </a:rPr>
              <a:t>iData</a:t>
            </a:r>
            <a:r>
              <a:rPr lang="en-CA" sz="700" dirty="0">
                <a:solidFill>
                  <a:schemeClr val="bg1">
                    <a:lumMod val="50000"/>
                  </a:schemeClr>
                </a:solidFill>
                <a:latin typeface="Arial" panose="020B0604020202020204" pitchFamily="34" charset="0"/>
                <a:cs typeface="Arial" panose="020B0604020202020204" pitchFamily="34" charset="0"/>
              </a:rPr>
              <a:t> Research 2012</a:t>
            </a:r>
          </a:p>
          <a:p>
            <a:r>
              <a:rPr lang="en-CA" sz="700" dirty="0">
                <a:solidFill>
                  <a:schemeClr val="bg1">
                    <a:lumMod val="50000"/>
                  </a:schemeClr>
                </a:solidFill>
                <a:latin typeface="Arial" panose="020B0604020202020204" pitchFamily="34" charset="0"/>
                <a:cs typeface="Arial" panose="020B0604020202020204" pitchFamily="34" charset="0"/>
              </a:rPr>
              <a:t>US and European Urological Market </a:t>
            </a:r>
            <a:r>
              <a:rPr lang="en-CA" sz="700" dirty="0" smtClean="0">
                <a:solidFill>
                  <a:schemeClr val="bg1">
                    <a:lumMod val="50000"/>
                  </a:schemeClr>
                </a:solidFill>
                <a:latin typeface="Arial" panose="020B0604020202020204" pitchFamily="34" charset="0"/>
                <a:cs typeface="Arial" panose="020B0604020202020204" pitchFamily="34" charset="0"/>
              </a:rPr>
              <a:t>Reports </a:t>
            </a:r>
            <a:endParaRPr lang="en-CA" sz="700" dirty="0">
              <a:solidFill>
                <a:schemeClr val="bg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867007" y="1941690"/>
            <a:ext cx="2964111" cy="338554"/>
          </a:xfrm>
          <a:prstGeom prst="rect">
            <a:avLst/>
          </a:prstGeom>
          <a:noFill/>
        </p:spPr>
        <p:txBody>
          <a:bodyPr wrap="square" rtlCol="0">
            <a:spAutoFit/>
          </a:bodyPr>
          <a:lstStyle/>
          <a:p>
            <a:pPr algn="ctr"/>
            <a:r>
              <a:rPr lang="en-CA" sz="1600" dirty="0" smtClean="0">
                <a:solidFill>
                  <a:srgbClr val="0079C1"/>
                </a:solidFill>
                <a:latin typeface="Arial" panose="020B0604020202020204" pitchFamily="34" charset="0"/>
                <a:cs typeface="Arial" panose="020B0604020202020204" pitchFamily="34" charset="0"/>
              </a:rPr>
              <a:t># of Procedures (EU &amp; US)</a:t>
            </a:r>
            <a:endParaRPr lang="en-CA" sz="1600" dirty="0">
              <a:solidFill>
                <a:srgbClr val="0079C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srcRect l="10711" r="13008"/>
          <a:stretch/>
        </p:blipFill>
        <p:spPr>
          <a:xfrm>
            <a:off x="430925" y="2268723"/>
            <a:ext cx="3836276" cy="3535680"/>
          </a:xfrm>
          <a:prstGeom prst="rect">
            <a:avLst/>
          </a:prstGeom>
        </p:spPr>
      </p:pic>
      <p:sp>
        <p:nvSpPr>
          <p:cNvPr id="9" name="Rectangle 8"/>
          <p:cNvSpPr/>
          <p:nvPr/>
        </p:nvSpPr>
        <p:spPr>
          <a:xfrm>
            <a:off x="5016064" y="2319742"/>
            <a:ext cx="4572000" cy="2846933"/>
          </a:xfrm>
          <a:prstGeom prst="rect">
            <a:avLst/>
          </a:prstGeom>
        </p:spPr>
        <p:txBody>
          <a:bodyPr>
            <a:spAutoFit/>
          </a:bodyPr>
          <a:lstStyle/>
          <a:p>
            <a:pPr>
              <a:spcAft>
                <a:spcPts val="600"/>
              </a:spcAft>
            </a:pPr>
            <a:r>
              <a:rPr lang="en-US" b="1" dirty="0">
                <a:solidFill>
                  <a:srgbClr val="0079C1"/>
                </a:solidFill>
                <a:latin typeface="Arial" panose="020B0604020202020204" pitchFamily="34" charset="0"/>
                <a:cs typeface="Arial" panose="020B0604020202020204" pitchFamily="34" charset="0"/>
              </a:rPr>
              <a:t>500,000 new </a:t>
            </a:r>
            <a:r>
              <a:rPr lang="en-US" b="1" dirty="0" smtClean="0">
                <a:solidFill>
                  <a:srgbClr val="0079C1"/>
                </a:solidFill>
                <a:latin typeface="Arial" panose="020B0604020202020204" pitchFamily="34" charset="0"/>
                <a:cs typeface="Arial" panose="020B0604020202020204" pitchFamily="34" charset="0"/>
              </a:rPr>
              <a:t>patients per year</a:t>
            </a:r>
            <a:endParaRPr lang="en-US" b="1" dirty="0">
              <a:solidFill>
                <a:srgbClr val="0079C1"/>
              </a:solidFill>
              <a:latin typeface="Arial" panose="020B0604020202020204" pitchFamily="34" charset="0"/>
              <a:cs typeface="Arial" panose="020B0604020202020204" pitchFamily="34" charset="0"/>
            </a:endParaRPr>
          </a:p>
          <a:p>
            <a:pPr>
              <a:spcAft>
                <a:spcPts val="600"/>
              </a:spcAft>
            </a:pPr>
            <a:r>
              <a:rPr lang="en-US" b="1" dirty="0">
                <a:solidFill>
                  <a:srgbClr val="0079C1"/>
                </a:solidFill>
                <a:latin typeface="Arial" panose="020B0604020202020204" pitchFamily="34" charset="0"/>
                <a:cs typeface="Arial" panose="020B0604020202020204" pitchFamily="34" charset="0"/>
              </a:rPr>
              <a:t>850,000 </a:t>
            </a:r>
            <a:r>
              <a:rPr lang="en-US" b="1" dirty="0" smtClean="0">
                <a:solidFill>
                  <a:srgbClr val="0079C1"/>
                </a:solidFill>
                <a:latin typeface="Arial" panose="020B0604020202020204" pitchFamily="34" charset="0"/>
                <a:cs typeface="Arial" panose="020B0604020202020204" pitchFamily="34" charset="0"/>
              </a:rPr>
              <a:t>procedures per year</a:t>
            </a:r>
            <a:endParaRPr lang="en-US" b="1" dirty="0">
              <a:solidFill>
                <a:srgbClr val="0079C1"/>
              </a:solidFill>
              <a:latin typeface="Arial" panose="020B0604020202020204" pitchFamily="34" charset="0"/>
              <a:cs typeface="Arial" panose="020B0604020202020204" pitchFamily="34" charset="0"/>
            </a:endParaRPr>
          </a:p>
          <a:p>
            <a:pPr>
              <a:spcAft>
                <a:spcPts val="600"/>
              </a:spcAft>
            </a:pPr>
            <a:endParaRPr lang="en-US" b="1" dirty="0">
              <a:solidFill>
                <a:srgbClr val="0079C1"/>
              </a:solidFill>
              <a:latin typeface="Arial" panose="020B0604020202020204" pitchFamily="34" charset="0"/>
              <a:cs typeface="Arial" panose="020B0604020202020204" pitchFamily="34" charset="0"/>
            </a:endParaRPr>
          </a:p>
          <a:p>
            <a:pPr>
              <a:spcAft>
                <a:spcPts val="600"/>
              </a:spcAft>
            </a:pPr>
            <a:r>
              <a:rPr lang="en-US" b="1" dirty="0">
                <a:solidFill>
                  <a:srgbClr val="0079C1"/>
                </a:solidFill>
                <a:latin typeface="Arial" panose="020B0604020202020204" pitchFamily="34" charset="0"/>
                <a:cs typeface="Arial" panose="020B0604020202020204" pitchFamily="34" charset="0"/>
              </a:rPr>
              <a:t>US$40 Billion Market</a:t>
            </a:r>
          </a:p>
          <a:p>
            <a:pPr marL="285750" indent="-285750">
              <a:spcAft>
                <a:spcPts val="600"/>
              </a:spcAft>
              <a:buFont typeface="Arial" panose="020B0604020202020204" pitchFamily="34" charset="0"/>
              <a:buChar char="•"/>
            </a:pPr>
            <a:r>
              <a:rPr lang="en-US" b="1" dirty="0">
                <a:solidFill>
                  <a:srgbClr val="0079C1"/>
                </a:solidFill>
                <a:latin typeface="Arial" panose="020B0604020202020204" pitchFamily="34" charset="0"/>
                <a:cs typeface="Arial" panose="020B0604020202020204" pitchFamily="34" charset="0"/>
              </a:rPr>
              <a:t>Surgery    $18B</a:t>
            </a:r>
          </a:p>
          <a:p>
            <a:pPr marL="285750" indent="-285750">
              <a:spcAft>
                <a:spcPts val="600"/>
              </a:spcAft>
              <a:buFont typeface="Arial" panose="020B0604020202020204" pitchFamily="34" charset="0"/>
              <a:buChar char="•"/>
            </a:pPr>
            <a:r>
              <a:rPr lang="en-US" b="1" dirty="0">
                <a:solidFill>
                  <a:srgbClr val="0079C1"/>
                </a:solidFill>
                <a:latin typeface="Arial" panose="020B0604020202020204" pitchFamily="34" charset="0"/>
                <a:cs typeface="Arial" panose="020B0604020202020204" pitchFamily="34" charset="0"/>
              </a:rPr>
              <a:t>Radiation  $20B</a:t>
            </a:r>
          </a:p>
          <a:p>
            <a:pPr marL="285750" indent="-285750">
              <a:spcAft>
                <a:spcPts val="600"/>
              </a:spcAft>
              <a:buFont typeface="Arial" panose="020B0604020202020204" pitchFamily="34" charset="0"/>
              <a:buChar char="•"/>
            </a:pPr>
            <a:r>
              <a:rPr lang="en-US" b="1" dirty="0">
                <a:solidFill>
                  <a:srgbClr val="0079C1"/>
                </a:solidFill>
                <a:latin typeface="Arial" panose="020B0604020202020204" pitchFamily="34" charset="0"/>
                <a:cs typeface="Arial" panose="020B0604020202020204" pitchFamily="34" charset="0"/>
              </a:rPr>
              <a:t>HIFU		$0.9B</a:t>
            </a:r>
          </a:p>
          <a:p>
            <a:pPr marL="285750" indent="-285750">
              <a:spcAft>
                <a:spcPts val="600"/>
              </a:spcAft>
              <a:buFont typeface="Arial" panose="020B0604020202020204" pitchFamily="34" charset="0"/>
              <a:buChar char="•"/>
            </a:pPr>
            <a:r>
              <a:rPr lang="en-US" b="1" dirty="0" err="1">
                <a:solidFill>
                  <a:srgbClr val="0079C1"/>
                </a:solidFill>
                <a:latin typeface="Arial" panose="020B0604020202020204" pitchFamily="34" charset="0"/>
                <a:cs typeface="Arial" panose="020B0604020202020204" pitchFamily="34" charset="0"/>
              </a:rPr>
              <a:t>Cryo</a:t>
            </a:r>
            <a:r>
              <a:rPr lang="en-US" b="1" dirty="0">
                <a:solidFill>
                  <a:srgbClr val="0079C1"/>
                </a:solidFill>
                <a:latin typeface="Arial" panose="020B0604020202020204" pitchFamily="34" charset="0"/>
                <a:cs typeface="Arial" panose="020B0604020202020204" pitchFamily="34" charset="0"/>
              </a:rPr>
              <a:t>		$0.7B</a:t>
            </a:r>
          </a:p>
        </p:txBody>
      </p:sp>
    </p:spTree>
    <p:extLst>
      <p:ext uri="{BB962C8B-B14F-4D97-AF65-F5344CB8AC3E}">
        <p14:creationId xmlns:p14="http://schemas.microsoft.com/office/powerpoint/2010/main" val="392942610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p:nvPr>
            <p:extLst>
              <p:ext uri="{D42A27DB-BD31-4B8C-83A1-F6EECF244321}">
                <p14:modId xmlns:p14="http://schemas.microsoft.com/office/powerpoint/2010/main" val="1700044044"/>
              </p:ext>
            </p:extLst>
          </p:nvPr>
        </p:nvGraphicFramePr>
        <p:xfrm>
          <a:off x="343652" y="2263867"/>
          <a:ext cx="2880000" cy="353768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a:xfrm>
            <a:off x="372533" y="310464"/>
            <a:ext cx="8314267" cy="573119"/>
          </a:xfrm>
        </p:spPr>
        <p:txBody>
          <a:bodyPr>
            <a:noAutofit/>
          </a:bodyPr>
          <a:lstStyle/>
          <a:p>
            <a:r>
              <a:rPr lang="en-US" b="1" dirty="0" smtClean="0">
                <a:latin typeface="Arial" panose="020B0604020202020204" pitchFamily="34" charset="0"/>
                <a:cs typeface="Arial" panose="020B0604020202020204" pitchFamily="34" charset="0"/>
              </a:rPr>
              <a:t>The Problem</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423730" y="1406379"/>
            <a:ext cx="8211871" cy="1077218"/>
          </a:xfrm>
          <a:prstGeom prst="rect">
            <a:avLst/>
          </a:prstGeom>
          <a:noFill/>
        </p:spPr>
        <p:txBody>
          <a:bodyPr wrap="square" rtlCol="0">
            <a:spAutoFit/>
          </a:bodyPr>
          <a:lstStyle/>
          <a:p>
            <a:pPr>
              <a:spcAft>
                <a:spcPts val="1200"/>
              </a:spcAft>
            </a:pPr>
            <a:r>
              <a:rPr lang="en-US" dirty="0" smtClean="0">
                <a:solidFill>
                  <a:srgbClr val="262626"/>
                </a:solidFill>
                <a:latin typeface="Arial" panose="020B0604020202020204" pitchFamily="34" charset="0"/>
                <a:cs typeface="Arial" panose="020B0604020202020204" pitchFamily="34" charset="0"/>
              </a:rPr>
              <a:t>While prostate cancer survival rates are high, the current therapies have undesirable complication rates </a:t>
            </a:r>
          </a:p>
          <a:p>
            <a:pPr marL="273050" indent="-273050">
              <a:spcAft>
                <a:spcPts val="1200"/>
              </a:spcAft>
              <a:buFont typeface="Arial"/>
              <a:buChar char="•"/>
            </a:pPr>
            <a:endParaRPr lang="en-US" dirty="0" smtClean="0">
              <a:solidFill>
                <a:srgbClr val="262626"/>
              </a:solidFill>
              <a:latin typeface="Helvetica"/>
              <a:cs typeface="Helvetica"/>
            </a:endParaRPr>
          </a:p>
        </p:txBody>
      </p:sp>
      <p:sp>
        <p:nvSpPr>
          <p:cNvPr id="18" name="AutoShape 10"/>
          <p:cNvSpPr>
            <a:spLocks/>
          </p:cNvSpPr>
          <p:nvPr/>
        </p:nvSpPr>
        <p:spPr bwMode="auto">
          <a:xfrm>
            <a:off x="1363338" y="6448068"/>
            <a:ext cx="4373400" cy="2878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110000"/>
              </a:lnSpc>
            </a:pPr>
            <a:r>
              <a:rPr lang="en-US" sz="700" dirty="0">
                <a:solidFill>
                  <a:srgbClr val="797979"/>
                </a:solidFill>
                <a:latin typeface="Arial Narrow" panose="020B0606020202030204" pitchFamily="34" charset="0"/>
              </a:rPr>
              <a:t>Potosky et al, “Five-year outcomes after prostatectomy or radiotherapy for prostate cancer: the Prostate Cancer Outcomes Study (PCOS),” Journal of the National Cancer Institute, 96(18): 1358-1367 (2004)</a:t>
            </a:r>
            <a:endParaRPr lang="en-CA" sz="700" dirty="0">
              <a:solidFill>
                <a:srgbClr val="797979"/>
              </a:solidFill>
              <a:latin typeface="Arial Narrow" panose="020B0606020202030204" pitchFamily="34" charset="0"/>
            </a:endParaRPr>
          </a:p>
        </p:txBody>
      </p:sp>
      <p:graphicFrame>
        <p:nvGraphicFramePr>
          <p:cNvPr id="19" name="Chart 18"/>
          <p:cNvGraphicFramePr/>
          <p:nvPr>
            <p:extLst>
              <p:ext uri="{D42A27DB-BD31-4B8C-83A1-F6EECF244321}">
                <p14:modId xmlns:p14="http://schemas.microsoft.com/office/powerpoint/2010/main" val="1910197543"/>
              </p:ext>
            </p:extLst>
          </p:nvPr>
        </p:nvGraphicFramePr>
        <p:xfrm>
          <a:off x="3053665" y="2462485"/>
          <a:ext cx="2952000" cy="37928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ext uri="{D42A27DB-BD31-4B8C-83A1-F6EECF244321}">
                <p14:modId xmlns:p14="http://schemas.microsoft.com/office/powerpoint/2010/main" val="3716861158"/>
              </p:ext>
            </p:extLst>
          </p:nvPr>
        </p:nvGraphicFramePr>
        <p:xfrm>
          <a:off x="5681900" y="2138137"/>
          <a:ext cx="2916000" cy="3537681"/>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p:cNvSpPr txBox="1"/>
          <p:nvPr/>
        </p:nvSpPr>
        <p:spPr>
          <a:xfrm>
            <a:off x="1363338" y="4093007"/>
            <a:ext cx="890186" cy="569387"/>
          </a:xfrm>
          <a:prstGeom prst="rect">
            <a:avLst/>
          </a:prstGeom>
          <a:noFill/>
        </p:spPr>
        <p:txBody>
          <a:bodyPr wrap="square" rtlCol="0">
            <a:spAutoFit/>
          </a:bodyPr>
          <a:lstStyle/>
          <a:p>
            <a:pPr algn="ctr"/>
            <a:r>
              <a:rPr lang="en-CA" sz="2000" b="1" dirty="0">
                <a:latin typeface="Helvetica"/>
                <a:cs typeface="Helvetica"/>
              </a:rPr>
              <a:t>80% </a:t>
            </a:r>
            <a:r>
              <a:rPr lang="en-CA" sz="1100" dirty="0">
                <a:latin typeface="Helvetica"/>
                <a:cs typeface="Helvetica"/>
              </a:rPr>
              <a:t>Surgery</a:t>
            </a:r>
          </a:p>
        </p:txBody>
      </p:sp>
      <p:sp>
        <p:nvSpPr>
          <p:cNvPr id="22" name="TextBox 21"/>
          <p:cNvSpPr txBox="1"/>
          <p:nvPr/>
        </p:nvSpPr>
        <p:spPr>
          <a:xfrm>
            <a:off x="4023793" y="4037117"/>
            <a:ext cx="801512" cy="569387"/>
          </a:xfrm>
          <a:prstGeom prst="rect">
            <a:avLst/>
          </a:prstGeom>
          <a:noFill/>
        </p:spPr>
        <p:txBody>
          <a:bodyPr wrap="square" rtlCol="0">
            <a:spAutoFit/>
          </a:bodyPr>
          <a:lstStyle/>
          <a:p>
            <a:pPr algn="ctr"/>
            <a:r>
              <a:rPr lang="en-CA" sz="2000" b="1" dirty="0">
                <a:latin typeface="Arial" panose="020B0604020202020204" pitchFamily="34" charset="0"/>
                <a:cs typeface="Arial" panose="020B0604020202020204" pitchFamily="34" charset="0"/>
              </a:rPr>
              <a:t>15% </a:t>
            </a:r>
            <a:r>
              <a:rPr lang="en-CA" sz="1100" dirty="0">
                <a:latin typeface="Arial" panose="020B0604020202020204" pitchFamily="34" charset="0"/>
                <a:cs typeface="Arial" panose="020B0604020202020204" pitchFamily="34" charset="0"/>
              </a:rPr>
              <a:t>Surgery</a:t>
            </a:r>
          </a:p>
        </p:txBody>
      </p:sp>
      <p:sp>
        <p:nvSpPr>
          <p:cNvPr id="23" name="TextBox 22"/>
          <p:cNvSpPr txBox="1"/>
          <p:nvPr/>
        </p:nvSpPr>
        <p:spPr>
          <a:xfrm>
            <a:off x="6709275" y="3929185"/>
            <a:ext cx="861249" cy="569387"/>
          </a:xfrm>
          <a:prstGeom prst="rect">
            <a:avLst/>
          </a:prstGeom>
          <a:noFill/>
        </p:spPr>
        <p:txBody>
          <a:bodyPr wrap="square" rtlCol="0">
            <a:spAutoFit/>
          </a:bodyPr>
          <a:lstStyle/>
          <a:p>
            <a:pPr algn="ctr"/>
            <a:r>
              <a:rPr lang="en-CA" sz="2000" b="1" dirty="0">
                <a:latin typeface="Arial" panose="020B0604020202020204" pitchFamily="34" charset="0"/>
                <a:cs typeface="Arial" panose="020B0604020202020204" pitchFamily="34" charset="0"/>
              </a:rPr>
              <a:t>25% </a:t>
            </a:r>
            <a:r>
              <a:rPr lang="en-CA" sz="1100" dirty="0">
                <a:latin typeface="Arial" panose="020B0604020202020204" pitchFamily="34" charset="0"/>
                <a:cs typeface="Arial" panose="020B0604020202020204" pitchFamily="34" charset="0"/>
              </a:rPr>
              <a:t>Radiation</a:t>
            </a:r>
          </a:p>
        </p:txBody>
      </p:sp>
    </p:spTree>
    <p:extLst>
      <p:ext uri="{BB962C8B-B14F-4D97-AF65-F5344CB8AC3E}">
        <p14:creationId xmlns:p14="http://schemas.microsoft.com/office/powerpoint/2010/main" val="1801138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4294967295"/>
          </p:nvPr>
        </p:nvSpPr>
        <p:spPr>
          <a:xfrm>
            <a:off x="372533" y="2652907"/>
            <a:ext cx="8314267" cy="573119"/>
          </a:xfrm>
          <a:prstGeom prst="rect">
            <a:avLst/>
          </a:prstGeom>
        </p:spPr>
        <p:txBody>
          <a:bodyPr>
            <a:noAutofit/>
          </a:bodyPr>
          <a:lstStyle/>
          <a:p>
            <a:pPr marL="0" indent="0">
              <a:buNone/>
            </a:pPr>
            <a:r>
              <a:rPr lang="en-US" b="1" dirty="0" smtClean="0">
                <a:solidFill>
                  <a:schemeClr val="bg1"/>
                </a:solidFill>
                <a:latin typeface="Arial" panose="020B0604020202020204" pitchFamily="34" charset="0"/>
                <a:cs typeface="Arial" panose="020B0604020202020204" pitchFamily="34" charset="0"/>
              </a:rPr>
              <a:t>What If?</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474929" y="3579016"/>
            <a:ext cx="8211871" cy="2800767"/>
          </a:xfrm>
          <a:prstGeom prst="rect">
            <a:avLst/>
          </a:prstGeom>
          <a:noFill/>
        </p:spPr>
        <p:txBody>
          <a:bodyPr wrap="square" rtlCol="0">
            <a:spAutoFit/>
          </a:bodyPr>
          <a:lstStyle/>
          <a:p>
            <a:pPr>
              <a:lnSpc>
                <a:spcPct val="120000"/>
              </a:lnSpc>
              <a:spcAft>
                <a:spcPts val="1200"/>
              </a:spcAft>
            </a:pPr>
            <a:r>
              <a:rPr lang="en-US" dirty="0" smtClean="0">
                <a:solidFill>
                  <a:srgbClr val="262626"/>
                </a:solidFill>
                <a:latin typeface="Arial" panose="020B0604020202020204" pitchFamily="34" charset="0"/>
                <a:cs typeface="Arial" panose="020B0604020202020204" pitchFamily="34" charset="0"/>
              </a:rPr>
              <a:t>What if you could treat localized prostate cancer in </a:t>
            </a:r>
            <a:r>
              <a:rPr lang="en-US" dirty="0" smtClean="0">
                <a:solidFill>
                  <a:srgbClr val="5B9BD5"/>
                </a:solidFill>
                <a:latin typeface="Arial" panose="020B0604020202020204" pitchFamily="34" charset="0"/>
                <a:cs typeface="Arial" panose="020B0604020202020204" pitchFamily="34" charset="0"/>
              </a:rPr>
              <a:t>2 hours</a:t>
            </a:r>
            <a:r>
              <a:rPr lang="en-US" dirty="0" smtClean="0">
                <a:solidFill>
                  <a:srgbClr val="0079C1"/>
                </a:solidFill>
                <a:latin typeface="Arial" panose="020B0604020202020204" pitchFamily="34" charset="0"/>
                <a:cs typeface="Arial" panose="020B0604020202020204" pitchFamily="34" charset="0"/>
              </a:rPr>
              <a:t>?</a:t>
            </a:r>
          </a:p>
          <a:p>
            <a:pPr marL="285750" indent="-285750">
              <a:lnSpc>
                <a:spcPct val="120000"/>
              </a:lnSpc>
              <a:spcAft>
                <a:spcPts val="1200"/>
              </a:spcAft>
              <a:buFont typeface="Arial"/>
              <a:buChar char="•"/>
            </a:pPr>
            <a:r>
              <a:rPr lang="en-US" dirty="0">
                <a:solidFill>
                  <a:srgbClr val="5B9BD5"/>
                </a:solidFill>
                <a:latin typeface="Arial" panose="020B0604020202020204" pitchFamily="34" charset="0"/>
                <a:cs typeface="Arial" panose="020B0604020202020204" pitchFamily="34" charset="0"/>
              </a:rPr>
              <a:t>Minimally invasively</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With </a:t>
            </a:r>
            <a:r>
              <a:rPr lang="en-US" dirty="0" smtClean="0">
                <a:solidFill>
                  <a:srgbClr val="5B9BD5"/>
                </a:solidFill>
                <a:latin typeface="Arial" panose="020B0604020202020204" pitchFamily="34" charset="0"/>
                <a:cs typeface="Arial" panose="020B0604020202020204" pitchFamily="34" charset="0"/>
              </a:rPr>
              <a:t>real-time image guidance</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In a </a:t>
            </a:r>
            <a:r>
              <a:rPr lang="en-US" dirty="0" smtClean="0">
                <a:solidFill>
                  <a:srgbClr val="5B9BD5"/>
                </a:solidFill>
                <a:latin typeface="Arial" panose="020B0604020202020204" pitchFamily="34" charset="0"/>
                <a:cs typeface="Arial" panose="020B0604020202020204" pitchFamily="34" charset="0"/>
              </a:rPr>
              <a:t>single treatment</a:t>
            </a:r>
          </a:p>
          <a:p>
            <a:pPr marL="285750" indent="-285750">
              <a:lnSpc>
                <a:spcPct val="120000"/>
              </a:lnSpc>
              <a:spcAft>
                <a:spcPts val="1200"/>
              </a:spcAft>
              <a:buFont typeface="Arial"/>
              <a:buChar char="•"/>
            </a:pPr>
            <a:r>
              <a:rPr lang="en-US" dirty="0" smtClean="0">
                <a:solidFill>
                  <a:srgbClr val="262626"/>
                </a:solidFill>
                <a:latin typeface="Arial" panose="020B0604020202020204" pitchFamily="34" charset="0"/>
                <a:cs typeface="Arial" panose="020B0604020202020204" pitchFamily="34" charset="0"/>
              </a:rPr>
              <a:t>With the same or even </a:t>
            </a:r>
            <a:r>
              <a:rPr lang="en-US" dirty="0" smtClean="0">
                <a:solidFill>
                  <a:srgbClr val="5B9BD5"/>
                </a:solidFill>
                <a:latin typeface="Arial" panose="020B0604020202020204" pitchFamily="34" charset="0"/>
                <a:cs typeface="Arial" panose="020B0604020202020204" pitchFamily="34" charset="0"/>
              </a:rPr>
              <a:t>better outcomes </a:t>
            </a:r>
            <a:r>
              <a:rPr lang="en-US" dirty="0" smtClean="0">
                <a:solidFill>
                  <a:srgbClr val="262626"/>
                </a:solidFill>
                <a:latin typeface="Arial" panose="020B0604020202020204" pitchFamily="34" charset="0"/>
                <a:cs typeface="Arial" panose="020B0604020202020204" pitchFamily="34" charset="0"/>
              </a:rPr>
              <a:t>than surgery or radiation</a:t>
            </a:r>
          </a:p>
          <a:p>
            <a:pPr marL="273050" indent="-273050">
              <a:spcAft>
                <a:spcPts val="1200"/>
              </a:spcAft>
              <a:buFont typeface="Arial"/>
              <a:buChar char="•"/>
            </a:pPr>
            <a:endParaRPr lang="en-US" dirty="0" smtClean="0">
              <a:solidFill>
                <a:srgbClr val="262626"/>
              </a:solidFill>
              <a:latin typeface="Helvetica"/>
              <a:cs typeface="Helvetica"/>
            </a:endParaRPr>
          </a:p>
        </p:txBody>
      </p:sp>
      <p:pic>
        <p:nvPicPr>
          <p:cNvPr id="2" name="Picture 1" descr="iStock_000035665418_Large.jpg"/>
          <p:cNvPicPr>
            <a:picLocks noChangeAspect="1"/>
          </p:cNvPicPr>
          <p:nvPr/>
        </p:nvPicPr>
        <p:blipFill rotWithShape="1">
          <a:blip r:embed="rId3">
            <a:extLst>
              <a:ext uri="{28A0092B-C50C-407E-A947-70E740481C1C}">
                <a14:useLocalDpi xmlns:a14="http://schemas.microsoft.com/office/drawing/2010/main" val="0"/>
              </a:ext>
            </a:extLst>
          </a:blip>
          <a:srcRect t="19259" b="40292"/>
          <a:stretch/>
        </p:blipFill>
        <p:spPr>
          <a:xfrm>
            <a:off x="0" y="0"/>
            <a:ext cx="9144000" cy="2464741"/>
          </a:xfrm>
          <a:prstGeom prst="rect">
            <a:avLst/>
          </a:prstGeom>
        </p:spPr>
      </p:pic>
    </p:spTree>
    <p:extLst>
      <p:ext uri="{BB962C8B-B14F-4D97-AF65-F5344CB8AC3E}">
        <p14:creationId xmlns:p14="http://schemas.microsoft.com/office/powerpoint/2010/main" val="387892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46559" y="1063943"/>
            <a:ext cx="7229857" cy="4589061"/>
            <a:chOff x="957071" y="1861155"/>
            <a:chExt cx="7229857" cy="4589061"/>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7071" y="1861155"/>
              <a:ext cx="7229857" cy="4589061"/>
            </a:xfrm>
            <a:prstGeom prst="rect">
              <a:avLst/>
            </a:prstGeom>
          </p:spPr>
        </p:pic>
        <p:sp>
          <p:nvSpPr>
            <p:cNvPr id="5" name="TextBox 4"/>
            <p:cNvSpPr txBox="1"/>
            <p:nvPr/>
          </p:nvSpPr>
          <p:spPr>
            <a:xfrm>
              <a:off x="2044690" y="3291179"/>
              <a:ext cx="365760" cy="338554"/>
            </a:xfrm>
            <a:prstGeom prst="rect">
              <a:avLst/>
            </a:prstGeom>
            <a:noFill/>
          </p:spPr>
          <p:txBody>
            <a:bodyPr wrap="square" rtlCol="0">
              <a:spAutoFit/>
            </a:bodyPr>
            <a:lstStyle/>
            <a:p>
              <a:r>
                <a:rPr lang="en-CA" sz="1600" dirty="0" smtClean="0">
                  <a:solidFill>
                    <a:srgbClr val="5B9BD5"/>
                  </a:solidFill>
                  <a:latin typeface="Arial" panose="020B0604020202020204" pitchFamily="34" charset="0"/>
                  <a:cs typeface="Arial" panose="020B0604020202020204" pitchFamily="34" charset="0"/>
                </a:rPr>
                <a:t>1</a:t>
              </a:r>
              <a:endParaRPr lang="en-CA" sz="1600" dirty="0">
                <a:solidFill>
                  <a:srgbClr val="5B9BD5"/>
                </a:solidFill>
                <a:latin typeface="Arial" panose="020B0604020202020204" pitchFamily="34" charset="0"/>
                <a:cs typeface="Arial" panose="020B0604020202020204" pitchFamily="34" charset="0"/>
              </a:endParaRPr>
            </a:p>
          </p:txBody>
        </p:sp>
        <p:sp>
          <p:nvSpPr>
            <p:cNvPr id="6" name="TextBox 5"/>
            <p:cNvSpPr txBox="1"/>
            <p:nvPr/>
          </p:nvSpPr>
          <p:spPr>
            <a:xfrm>
              <a:off x="2999231" y="2684246"/>
              <a:ext cx="341376" cy="338554"/>
            </a:xfrm>
            <a:prstGeom prst="rect">
              <a:avLst/>
            </a:prstGeom>
            <a:noFill/>
          </p:spPr>
          <p:txBody>
            <a:bodyPr wrap="square" rtlCol="0">
              <a:spAutoFit/>
            </a:bodyPr>
            <a:lstStyle/>
            <a:p>
              <a:r>
                <a:rPr lang="en-CA" sz="1600" dirty="0">
                  <a:solidFill>
                    <a:srgbClr val="5B9BD5"/>
                  </a:solidFill>
                  <a:latin typeface="Arial" panose="020B0604020202020204" pitchFamily="34" charset="0"/>
                  <a:cs typeface="Arial" panose="020B0604020202020204" pitchFamily="34" charset="0"/>
                </a:rPr>
                <a:t>3</a:t>
              </a:r>
            </a:p>
          </p:txBody>
        </p:sp>
        <p:sp>
          <p:nvSpPr>
            <p:cNvPr id="7" name="TextBox 6"/>
            <p:cNvSpPr txBox="1"/>
            <p:nvPr/>
          </p:nvSpPr>
          <p:spPr>
            <a:xfrm>
              <a:off x="4571999" y="3180612"/>
              <a:ext cx="304800" cy="338554"/>
            </a:xfrm>
            <a:prstGeom prst="rect">
              <a:avLst/>
            </a:prstGeom>
            <a:noFill/>
          </p:spPr>
          <p:txBody>
            <a:bodyPr wrap="square" rtlCol="0">
              <a:spAutoFit/>
            </a:bodyPr>
            <a:lstStyle/>
            <a:p>
              <a:r>
                <a:rPr lang="en-CA" sz="1600" dirty="0">
                  <a:solidFill>
                    <a:srgbClr val="5B9BD5"/>
                  </a:solidFill>
                  <a:latin typeface="Arial" panose="020B0604020202020204" pitchFamily="34" charset="0"/>
                  <a:cs typeface="Arial" panose="020B0604020202020204" pitchFamily="34" charset="0"/>
                </a:rPr>
                <a:t>4</a:t>
              </a:r>
            </a:p>
          </p:txBody>
        </p:sp>
        <p:sp>
          <p:nvSpPr>
            <p:cNvPr id="8" name="TextBox 7"/>
            <p:cNvSpPr txBox="1"/>
            <p:nvPr/>
          </p:nvSpPr>
          <p:spPr>
            <a:xfrm>
              <a:off x="6839712" y="3121902"/>
              <a:ext cx="377952" cy="338554"/>
            </a:xfrm>
            <a:prstGeom prst="rect">
              <a:avLst/>
            </a:prstGeom>
            <a:noFill/>
          </p:spPr>
          <p:txBody>
            <a:bodyPr wrap="square" rtlCol="0">
              <a:spAutoFit/>
            </a:bodyPr>
            <a:lstStyle/>
            <a:p>
              <a:r>
                <a:rPr lang="en-CA" sz="1600" dirty="0">
                  <a:solidFill>
                    <a:srgbClr val="5B9BD5"/>
                  </a:solidFill>
                  <a:latin typeface="Arial" panose="020B0604020202020204" pitchFamily="34" charset="0"/>
                  <a:cs typeface="Arial" panose="020B0604020202020204" pitchFamily="34" charset="0"/>
                </a:rPr>
                <a:t>5</a:t>
              </a:r>
            </a:p>
          </p:txBody>
        </p:sp>
        <p:sp>
          <p:nvSpPr>
            <p:cNvPr id="9" name="TextBox 8"/>
            <p:cNvSpPr txBox="1"/>
            <p:nvPr/>
          </p:nvSpPr>
          <p:spPr>
            <a:xfrm>
              <a:off x="5382768" y="4490316"/>
              <a:ext cx="243840" cy="338554"/>
            </a:xfrm>
            <a:prstGeom prst="rect">
              <a:avLst/>
            </a:prstGeom>
            <a:noFill/>
          </p:spPr>
          <p:txBody>
            <a:bodyPr wrap="square" rtlCol="0">
              <a:spAutoFit/>
            </a:bodyPr>
            <a:lstStyle/>
            <a:p>
              <a:r>
                <a:rPr lang="en-CA" sz="1600" dirty="0" smtClean="0">
                  <a:solidFill>
                    <a:srgbClr val="5B9BD5"/>
                  </a:solidFill>
                  <a:latin typeface="Arial" panose="020B0604020202020204" pitchFamily="34" charset="0"/>
                  <a:cs typeface="Arial" panose="020B0604020202020204" pitchFamily="34" charset="0"/>
                </a:rPr>
                <a:t>6</a:t>
              </a:r>
              <a:endParaRPr lang="en-CA" sz="1600" dirty="0">
                <a:solidFill>
                  <a:srgbClr val="5B9BD5"/>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44690" y="4297751"/>
              <a:ext cx="1483439" cy="923330"/>
            </a:xfrm>
            <a:prstGeom prst="rect">
              <a:avLst/>
            </a:prstGeom>
          </p:spPr>
        </p:pic>
        <p:sp>
          <p:nvSpPr>
            <p:cNvPr id="12" name="TextBox 11"/>
            <p:cNvSpPr txBox="1"/>
            <p:nvPr/>
          </p:nvSpPr>
          <p:spPr>
            <a:xfrm>
              <a:off x="2201712" y="4326565"/>
              <a:ext cx="299778" cy="338554"/>
            </a:xfrm>
            <a:prstGeom prst="rect">
              <a:avLst/>
            </a:prstGeom>
            <a:noFill/>
          </p:spPr>
          <p:txBody>
            <a:bodyPr wrap="square" rtlCol="0">
              <a:spAutoFit/>
            </a:bodyPr>
            <a:lstStyle/>
            <a:p>
              <a:r>
                <a:rPr lang="en-CA" sz="1600" dirty="0" smtClean="0">
                  <a:solidFill>
                    <a:srgbClr val="5B9BD5"/>
                  </a:solidFill>
                  <a:latin typeface="Arial" panose="020B0604020202020204" pitchFamily="34" charset="0"/>
                  <a:cs typeface="Arial" panose="020B0604020202020204" pitchFamily="34" charset="0"/>
                </a:rPr>
                <a:t>2</a:t>
              </a:r>
              <a:endParaRPr lang="en-CA" sz="1600" dirty="0">
                <a:solidFill>
                  <a:srgbClr val="5B9BD5"/>
                </a:solidFill>
                <a:latin typeface="Arial" panose="020B0604020202020204" pitchFamily="34" charset="0"/>
                <a:cs typeface="Arial" panose="020B0604020202020204" pitchFamily="34" charset="0"/>
              </a:endParaRPr>
            </a:p>
          </p:txBody>
        </p:sp>
      </p:grpSp>
      <p:sp>
        <p:nvSpPr>
          <p:cNvPr id="2" name="Text Placeholder 1"/>
          <p:cNvSpPr>
            <a:spLocks noGrp="1"/>
          </p:cNvSpPr>
          <p:nvPr>
            <p:ph type="body" sz="quarter" idx="10"/>
          </p:nvPr>
        </p:nvSpPr>
        <p:spPr/>
        <p:txBody>
          <a:bodyPr/>
          <a:lstStyle/>
          <a:p>
            <a:r>
              <a:rPr lang="en-CA" b="1" dirty="0" smtClean="0"/>
              <a:t>Our Solution</a:t>
            </a:r>
            <a:endParaRPr lang="en-CA" b="1" dirty="0"/>
          </a:p>
        </p:txBody>
      </p:sp>
      <p:sp>
        <p:nvSpPr>
          <p:cNvPr id="13" name="TextBox 12"/>
          <p:cNvSpPr txBox="1"/>
          <p:nvPr/>
        </p:nvSpPr>
        <p:spPr>
          <a:xfrm>
            <a:off x="515119" y="4734781"/>
            <a:ext cx="3403877" cy="1384995"/>
          </a:xfrm>
          <a:prstGeom prst="rect">
            <a:avLst/>
          </a:prstGeom>
          <a:noFill/>
        </p:spPr>
        <p:txBody>
          <a:bodyPr wrap="square" rtlCol="0">
            <a:spAutoFit/>
          </a:bodyPr>
          <a:lstStyle/>
          <a:p>
            <a:pPr marL="342900" indent="-342900">
              <a:buAutoNum type="arabicPeriod"/>
            </a:pPr>
            <a:r>
              <a:rPr lang="en-CA" sz="1400" b="1" dirty="0" smtClean="0">
                <a:solidFill>
                  <a:srgbClr val="5299D0"/>
                </a:solidFill>
                <a:latin typeface="Arial" panose="020B0604020202020204" pitchFamily="34" charset="0"/>
                <a:cs typeface="Arial" panose="020B0604020202020204" pitchFamily="34" charset="0"/>
              </a:rPr>
              <a:t>Ultrasound Applicator</a:t>
            </a:r>
          </a:p>
          <a:p>
            <a:pPr marL="342900" indent="-342900">
              <a:buFontTx/>
              <a:buAutoNum type="arabicPeriod"/>
            </a:pPr>
            <a:r>
              <a:rPr lang="en-CA" sz="1400" b="1" dirty="0">
                <a:solidFill>
                  <a:srgbClr val="5299D0"/>
                </a:solidFill>
                <a:latin typeface="Arial" panose="020B0604020202020204" pitchFamily="34" charset="0"/>
                <a:cs typeface="Arial" panose="020B0604020202020204" pitchFamily="34" charset="0"/>
              </a:rPr>
              <a:t>Endorectal Cooling </a:t>
            </a:r>
            <a:r>
              <a:rPr lang="en-CA" sz="1400" b="1" dirty="0" smtClean="0">
                <a:solidFill>
                  <a:srgbClr val="5299D0"/>
                </a:solidFill>
                <a:latin typeface="Arial" panose="020B0604020202020204" pitchFamily="34" charset="0"/>
                <a:cs typeface="Arial" panose="020B0604020202020204" pitchFamily="34" charset="0"/>
              </a:rPr>
              <a:t>Device</a:t>
            </a:r>
          </a:p>
          <a:p>
            <a:pPr marL="342900" indent="-342900">
              <a:buAutoNum type="arabicPeriod"/>
            </a:pPr>
            <a:r>
              <a:rPr lang="en-CA" sz="1400" b="1" dirty="0" smtClean="0">
                <a:solidFill>
                  <a:srgbClr val="5299D0"/>
                </a:solidFill>
                <a:latin typeface="Arial" panose="020B0604020202020204" pitchFamily="34" charset="0"/>
                <a:cs typeface="Arial" panose="020B0604020202020204" pitchFamily="34" charset="0"/>
              </a:rPr>
              <a:t>Positioning System</a:t>
            </a:r>
          </a:p>
          <a:p>
            <a:pPr marL="342900" indent="-342900">
              <a:buAutoNum type="arabicPeriod"/>
            </a:pPr>
            <a:r>
              <a:rPr lang="en-CA" sz="1400" b="1" dirty="0" smtClean="0">
                <a:solidFill>
                  <a:srgbClr val="5299D0"/>
                </a:solidFill>
                <a:latin typeface="Arial" panose="020B0604020202020204" pitchFamily="34" charset="0"/>
                <a:cs typeface="Arial" panose="020B0604020202020204" pitchFamily="34" charset="0"/>
              </a:rPr>
              <a:t>Positioning System Interface Box</a:t>
            </a:r>
          </a:p>
          <a:p>
            <a:pPr marL="342900" indent="-342900">
              <a:buAutoNum type="arabicPeriod"/>
            </a:pPr>
            <a:r>
              <a:rPr lang="en-CA" sz="1400" b="1" dirty="0" smtClean="0">
                <a:solidFill>
                  <a:srgbClr val="5299D0"/>
                </a:solidFill>
                <a:latin typeface="Arial" panose="020B0604020202020204" pitchFamily="34" charset="0"/>
                <a:cs typeface="Arial" panose="020B0604020202020204" pitchFamily="34" charset="0"/>
              </a:rPr>
              <a:t>System Cart</a:t>
            </a:r>
          </a:p>
          <a:p>
            <a:pPr marL="342900" indent="-342900">
              <a:buAutoNum type="arabicPeriod"/>
            </a:pPr>
            <a:r>
              <a:rPr lang="en-CA" sz="1400" b="1" dirty="0" smtClean="0">
                <a:solidFill>
                  <a:srgbClr val="5299D0"/>
                </a:solidFill>
                <a:latin typeface="Arial" panose="020B0604020202020204" pitchFamily="34" charset="0"/>
                <a:cs typeface="Arial" panose="020B0604020202020204" pitchFamily="34" charset="0"/>
              </a:rPr>
              <a:t>System Electronics</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625" y="1169451"/>
            <a:ext cx="2099345" cy="705380"/>
          </a:xfrm>
          <a:prstGeom prst="rect">
            <a:avLst/>
          </a:prstGeom>
        </p:spPr>
      </p:pic>
      <p:sp>
        <p:nvSpPr>
          <p:cNvPr id="10" name="Right Brace 9"/>
          <p:cNvSpPr/>
          <p:nvPr/>
        </p:nvSpPr>
        <p:spPr>
          <a:xfrm>
            <a:off x="3905553" y="4780739"/>
            <a:ext cx="192742" cy="409903"/>
          </a:xfrm>
          <a:prstGeom prst="rightBrace">
            <a:avLst/>
          </a:prstGeom>
          <a:ln>
            <a:solidFill>
              <a:srgbClr val="5B9BD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16" name="TextBox 15"/>
          <p:cNvSpPr txBox="1"/>
          <p:nvPr/>
        </p:nvSpPr>
        <p:spPr>
          <a:xfrm>
            <a:off x="4083272" y="4842311"/>
            <a:ext cx="2196662" cy="307777"/>
          </a:xfrm>
          <a:prstGeom prst="rect">
            <a:avLst/>
          </a:prstGeom>
          <a:noFill/>
        </p:spPr>
        <p:txBody>
          <a:bodyPr wrap="square" rtlCol="0">
            <a:spAutoFit/>
          </a:bodyPr>
          <a:lstStyle/>
          <a:p>
            <a:r>
              <a:rPr lang="en-CA" sz="1400" b="1" dirty="0" smtClean="0">
                <a:solidFill>
                  <a:srgbClr val="5299D0"/>
                </a:solidFill>
                <a:latin typeface="Arial" panose="020B0604020202020204" pitchFamily="34" charset="0"/>
                <a:cs typeface="Arial" panose="020B0604020202020204" pitchFamily="34" charset="0"/>
              </a:rPr>
              <a:t>Disposables</a:t>
            </a:r>
            <a:endParaRPr lang="en-CA" sz="1400" b="1" dirty="0">
              <a:solidFill>
                <a:srgbClr val="5299D0"/>
              </a:solidFill>
              <a:latin typeface="Arial" panose="020B0604020202020204" pitchFamily="34" charset="0"/>
              <a:cs typeface="Arial" panose="020B0604020202020204" pitchFamily="34" charset="0"/>
            </a:endParaRPr>
          </a:p>
        </p:txBody>
      </p:sp>
      <p:sp>
        <p:nvSpPr>
          <p:cNvPr id="17" name="Right Brace 16"/>
          <p:cNvSpPr/>
          <p:nvPr/>
        </p:nvSpPr>
        <p:spPr>
          <a:xfrm>
            <a:off x="3918996" y="5253703"/>
            <a:ext cx="147547" cy="779654"/>
          </a:xfrm>
          <a:prstGeom prst="rightBrace">
            <a:avLst/>
          </a:prstGeom>
          <a:ln>
            <a:solidFill>
              <a:srgbClr val="5B9BD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18" name="TextBox 17"/>
          <p:cNvSpPr txBox="1"/>
          <p:nvPr/>
        </p:nvSpPr>
        <p:spPr>
          <a:xfrm>
            <a:off x="4054854" y="5490121"/>
            <a:ext cx="2196662" cy="307777"/>
          </a:xfrm>
          <a:prstGeom prst="rect">
            <a:avLst/>
          </a:prstGeom>
          <a:noFill/>
        </p:spPr>
        <p:txBody>
          <a:bodyPr wrap="square" rtlCol="0">
            <a:spAutoFit/>
          </a:bodyPr>
          <a:lstStyle/>
          <a:p>
            <a:r>
              <a:rPr lang="en-CA" sz="1400" b="1" dirty="0" smtClean="0">
                <a:solidFill>
                  <a:srgbClr val="5299D0"/>
                </a:solidFill>
                <a:latin typeface="Arial" panose="020B0604020202020204" pitchFamily="34" charset="0"/>
                <a:cs typeface="Arial" panose="020B0604020202020204" pitchFamily="34" charset="0"/>
              </a:rPr>
              <a:t>Capital Equipment</a:t>
            </a:r>
            <a:endParaRPr lang="en-CA" sz="1400" b="1" dirty="0">
              <a:solidFill>
                <a:srgbClr val="5299D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809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0"/>
          </p:nvPr>
        </p:nvSpPr>
        <p:spPr>
          <a:xfrm>
            <a:off x="372533" y="310464"/>
            <a:ext cx="8314267" cy="573119"/>
          </a:xfrm>
        </p:spPr>
        <p:txBody>
          <a:bodyPr>
            <a:noAutofit/>
          </a:bodyPr>
          <a:lstStyle/>
          <a:p>
            <a:r>
              <a:rPr lang="en-US" b="1" dirty="0" smtClean="0">
                <a:latin typeface="Arial" panose="020B0604020202020204" pitchFamily="34" charset="0"/>
                <a:cs typeface="Arial" panose="020B0604020202020204" pitchFamily="34" charset="0"/>
              </a:rPr>
              <a:t>Our Solution</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864" y="1731075"/>
            <a:ext cx="2216896" cy="74487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93" y="1114096"/>
            <a:ext cx="2362006" cy="1686159"/>
          </a:xfrm>
          <a:prstGeom prst="rect">
            <a:avLst/>
          </a:prstGeom>
        </p:spPr>
      </p:pic>
      <p:sp>
        <p:nvSpPr>
          <p:cNvPr id="26" name="Rectangle 25"/>
          <p:cNvSpPr/>
          <p:nvPr/>
        </p:nvSpPr>
        <p:spPr>
          <a:xfrm>
            <a:off x="977461" y="1584274"/>
            <a:ext cx="806230" cy="745801"/>
          </a:xfrm>
          <a:prstGeom prst="rect">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1280" tIns="40640" rIns="81280" bIns="40640" numCol="1" spcCol="0" rtlCol="0" fromWordArt="0" anchor="ctr" anchorCtr="0" forceAA="0" compatLnSpc="1">
            <a:prstTxWarp prst="textNoShape">
              <a:avLst/>
            </a:prstTxWarp>
            <a:noAutofit/>
          </a:bodyPr>
          <a:lstStyle>
            <a:defPPr>
              <a:defRPr lang="en-US"/>
            </a:defPPr>
            <a:lvl1pPr algn="l" defTabSz="546098" rtl="0" fontAlgn="base" hangingPunct="0">
              <a:spcBef>
                <a:spcPts val="1400"/>
              </a:spcBef>
              <a:spcAft>
                <a:spcPct val="0"/>
              </a:spcAft>
              <a:defRPr sz="2900" kern="1200">
                <a:solidFill>
                  <a:schemeClr val="lt1"/>
                </a:solidFill>
                <a:latin typeface="+mn-lt"/>
                <a:ea typeface="+mn-ea"/>
                <a:cs typeface="+mn-cs"/>
                <a:sym typeface="DIN" charset="0"/>
              </a:defRPr>
            </a:lvl1pPr>
            <a:lvl2pPr marL="342900" indent="114300" algn="l" defTabSz="546098" rtl="0" fontAlgn="base" hangingPunct="0">
              <a:spcBef>
                <a:spcPts val="1400"/>
              </a:spcBef>
              <a:spcAft>
                <a:spcPct val="0"/>
              </a:spcAft>
              <a:defRPr sz="2900" kern="1200">
                <a:solidFill>
                  <a:schemeClr val="lt1"/>
                </a:solidFill>
                <a:latin typeface="+mn-lt"/>
                <a:ea typeface="+mn-ea"/>
                <a:cs typeface="+mn-cs"/>
                <a:sym typeface="DIN" charset="0"/>
              </a:defRPr>
            </a:lvl2pPr>
            <a:lvl3pPr marL="685798" indent="228600" algn="l" defTabSz="546098" rtl="0" fontAlgn="base" hangingPunct="0">
              <a:spcBef>
                <a:spcPts val="1400"/>
              </a:spcBef>
              <a:spcAft>
                <a:spcPct val="0"/>
              </a:spcAft>
              <a:defRPr sz="2900" kern="1200">
                <a:solidFill>
                  <a:schemeClr val="lt1"/>
                </a:solidFill>
                <a:latin typeface="+mn-lt"/>
                <a:ea typeface="+mn-ea"/>
                <a:cs typeface="+mn-cs"/>
                <a:sym typeface="DIN" charset="0"/>
              </a:defRPr>
            </a:lvl3pPr>
            <a:lvl4pPr marL="1028696" indent="342900" algn="l" defTabSz="546098" rtl="0" fontAlgn="base" hangingPunct="0">
              <a:spcBef>
                <a:spcPts val="1400"/>
              </a:spcBef>
              <a:spcAft>
                <a:spcPct val="0"/>
              </a:spcAft>
              <a:defRPr sz="2900" kern="1200">
                <a:solidFill>
                  <a:schemeClr val="lt1"/>
                </a:solidFill>
                <a:latin typeface="+mn-lt"/>
                <a:ea typeface="+mn-ea"/>
                <a:cs typeface="+mn-cs"/>
                <a:sym typeface="DIN" charset="0"/>
              </a:defRPr>
            </a:lvl4pPr>
            <a:lvl5pPr marL="1371595" indent="457200" algn="l" defTabSz="546098" rtl="0" fontAlgn="base" hangingPunct="0">
              <a:spcBef>
                <a:spcPts val="1400"/>
              </a:spcBef>
              <a:spcAft>
                <a:spcPct val="0"/>
              </a:spcAft>
              <a:defRPr sz="2900" kern="1200">
                <a:solidFill>
                  <a:schemeClr val="lt1"/>
                </a:solidFill>
                <a:latin typeface="+mn-lt"/>
                <a:ea typeface="+mn-ea"/>
                <a:cs typeface="+mn-cs"/>
                <a:sym typeface="DIN" charset="0"/>
              </a:defRPr>
            </a:lvl5pPr>
            <a:lvl6pPr marL="2285993" algn="l" defTabSz="457200" rtl="0" eaLnBrk="1" latinLnBrk="0" hangingPunct="1">
              <a:defRPr sz="2900" kern="1200">
                <a:solidFill>
                  <a:schemeClr val="lt1"/>
                </a:solidFill>
                <a:latin typeface="+mn-lt"/>
                <a:ea typeface="+mn-ea"/>
                <a:cs typeface="+mn-cs"/>
                <a:sym typeface="DIN" charset="0"/>
              </a:defRPr>
            </a:lvl6pPr>
            <a:lvl7pPr marL="2743191" algn="l" defTabSz="457200" rtl="0" eaLnBrk="1" latinLnBrk="0" hangingPunct="1">
              <a:defRPr sz="2900" kern="1200">
                <a:solidFill>
                  <a:schemeClr val="lt1"/>
                </a:solidFill>
                <a:latin typeface="+mn-lt"/>
                <a:ea typeface="+mn-ea"/>
                <a:cs typeface="+mn-cs"/>
                <a:sym typeface="DIN" charset="0"/>
              </a:defRPr>
            </a:lvl7pPr>
            <a:lvl8pPr marL="3200390" algn="l" defTabSz="457200" rtl="0" eaLnBrk="1" latinLnBrk="0" hangingPunct="1">
              <a:defRPr sz="2900" kern="1200">
                <a:solidFill>
                  <a:schemeClr val="lt1"/>
                </a:solidFill>
                <a:latin typeface="+mn-lt"/>
                <a:ea typeface="+mn-ea"/>
                <a:cs typeface="+mn-cs"/>
                <a:sym typeface="DIN" charset="0"/>
              </a:defRPr>
            </a:lvl8pPr>
            <a:lvl9pPr marL="3657588" algn="l" defTabSz="457200" rtl="0" eaLnBrk="1" latinLnBrk="0" hangingPunct="1">
              <a:defRPr sz="2900" kern="1200">
                <a:solidFill>
                  <a:schemeClr val="lt1"/>
                </a:solidFill>
                <a:latin typeface="+mn-lt"/>
                <a:ea typeface="+mn-ea"/>
                <a:cs typeface="+mn-cs"/>
                <a:sym typeface="DIN" charset="0"/>
              </a:defRPr>
            </a:lvl9pPr>
          </a:lstStyle>
          <a:p>
            <a:endParaRPr lang="en-CA" sz="1067">
              <a:latin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576" y="2915158"/>
            <a:ext cx="3264177" cy="32641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348" y="2915158"/>
            <a:ext cx="3265200" cy="3265200"/>
          </a:xfrm>
          <a:prstGeom prst="rect">
            <a:avLst/>
          </a:prstGeom>
        </p:spPr>
      </p:pic>
      <p:cxnSp>
        <p:nvCxnSpPr>
          <p:cNvPr id="48" name="Straight Connector 47"/>
          <p:cNvCxnSpPr/>
          <p:nvPr/>
        </p:nvCxnSpPr>
        <p:spPr>
          <a:xfrm flipH="1" flipV="1">
            <a:off x="977461" y="2330075"/>
            <a:ext cx="403115" cy="585083"/>
          </a:xfrm>
          <a:prstGeom prst="lin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p:cNvCxnSpPr/>
          <p:nvPr/>
        </p:nvCxnSpPr>
        <p:spPr>
          <a:xfrm flipH="1" flipV="1">
            <a:off x="1809639" y="2330075"/>
            <a:ext cx="2813091" cy="585083"/>
          </a:xfrm>
          <a:prstGeom prst="lin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685418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5939</TotalTime>
  <Words>1335</Words>
  <Application>Microsoft Office PowerPoint</Application>
  <PresentationFormat>On-screen Show (4:3)</PresentationFormat>
  <Paragraphs>210</Paragraphs>
  <Slides>24</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Arial</vt:lpstr>
      <vt:lpstr>Arial Narrow</vt:lpstr>
      <vt:lpstr>Calibri</vt:lpstr>
      <vt:lpstr>Calibri Light</vt:lpstr>
      <vt:lpstr>DIN</vt:lpstr>
      <vt:lpstr>DINCond</vt:lpstr>
      <vt:lpstr>Gill Sans</vt:lpstr>
      <vt:lpstr>Helvetica</vt:lpstr>
      <vt:lpstr>Helvetica Neue Light</vt:lpstr>
      <vt:lpstr>ITC Franklin Gothic Std Book Condensed</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Therapies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Wasylycia</dc:creator>
  <cp:lastModifiedBy>Rebecca von Goetz</cp:lastModifiedBy>
  <cp:revision>1061</cp:revision>
  <cp:lastPrinted>2016-05-31T19:26:21Z</cp:lastPrinted>
  <dcterms:created xsi:type="dcterms:W3CDTF">2015-02-17T20:32:18Z</dcterms:created>
  <dcterms:modified xsi:type="dcterms:W3CDTF">2016-06-01T15:23:06Z</dcterms:modified>
</cp:coreProperties>
</file>